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83" r:id="rId2"/>
    <p:sldId id="263" r:id="rId3"/>
    <p:sldId id="259" r:id="rId4"/>
    <p:sldId id="261" r:id="rId5"/>
    <p:sldId id="257" r:id="rId6"/>
    <p:sldId id="264" r:id="rId7"/>
    <p:sldId id="274" r:id="rId8"/>
    <p:sldId id="275" r:id="rId9"/>
    <p:sldId id="281" r:id="rId10"/>
    <p:sldId id="262" r:id="rId11"/>
    <p:sldId id="265" r:id="rId12"/>
    <p:sldId id="266" r:id="rId13"/>
    <p:sldId id="267" r:id="rId14"/>
    <p:sldId id="268" r:id="rId15"/>
    <p:sldId id="269" r:id="rId16"/>
    <p:sldId id="258" r:id="rId17"/>
    <p:sldId id="278" r:id="rId18"/>
    <p:sldId id="270" r:id="rId19"/>
    <p:sldId id="256" r:id="rId20"/>
    <p:sldId id="284" r:id="rId21"/>
    <p:sldId id="285" r:id="rId22"/>
    <p:sldId id="286" r:id="rId23"/>
    <p:sldId id="287" r:id="rId24"/>
    <p:sldId id="272" r:id="rId25"/>
    <p:sldId id="288" r:id="rId26"/>
    <p:sldId id="289" r:id="rId27"/>
    <p:sldId id="276" r:id="rId28"/>
    <p:sldId id="290" r:id="rId29"/>
    <p:sldId id="291" r:id="rId30"/>
    <p:sldId id="300" r:id="rId31"/>
    <p:sldId id="301" r:id="rId32"/>
    <p:sldId id="260" r:id="rId33"/>
    <p:sldId id="302" r:id="rId34"/>
    <p:sldId id="303" r:id="rId35"/>
    <p:sldId id="307" r:id="rId36"/>
    <p:sldId id="305" r:id="rId37"/>
    <p:sldId id="304" r:id="rId38"/>
    <p:sldId id="306" r:id="rId39"/>
    <p:sldId id="28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066B"/>
    <a:srgbClr val="097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3488" autoAdjust="0"/>
  </p:normalViewPr>
  <p:slideViewPr>
    <p:cSldViewPr snapToGrid="0">
      <p:cViewPr varScale="1">
        <p:scale>
          <a:sx n="60" d="100"/>
          <a:sy n="60" d="100"/>
        </p:scale>
        <p:origin x="11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53EE40-F184-4EB2-BAA4-09024881EF7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2CC034-FB2F-45BE-88B0-92FD8DA87A94}">
      <dgm:prSet phldrT="[Text]" custT="1"/>
      <dgm:spPr/>
      <dgm:t>
        <a:bodyPr/>
        <a:lstStyle/>
        <a:p>
          <a:pPr algn="ctr"/>
          <a:r>
            <a:rPr lang="en-US" sz="2000" dirty="0"/>
            <a:t>Affluent Achievers</a:t>
          </a:r>
        </a:p>
      </dgm:t>
    </dgm:pt>
    <dgm:pt modelId="{3088CF25-6C9B-4B7A-B0AB-CD45A552DBDF}" type="parTrans" cxnId="{8E2F2935-D723-4902-B34A-8BFBD00FA631}">
      <dgm:prSet/>
      <dgm:spPr/>
      <dgm:t>
        <a:bodyPr/>
        <a:lstStyle/>
        <a:p>
          <a:endParaRPr lang="en-US"/>
        </a:p>
      </dgm:t>
    </dgm:pt>
    <dgm:pt modelId="{77AE9FF7-2BF4-4B9C-AE04-7DADC76DFB32}" type="sibTrans" cxnId="{8E2F2935-D723-4902-B34A-8BFBD00FA631}">
      <dgm:prSet/>
      <dgm:spPr/>
      <dgm:t>
        <a:bodyPr/>
        <a:lstStyle/>
        <a:p>
          <a:endParaRPr lang="en-US"/>
        </a:p>
      </dgm:t>
    </dgm:pt>
    <dgm:pt modelId="{8A5CA280-8627-4C94-8F55-F42636CC989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en-US" sz="2000" dirty="0"/>
            <a:t>Rising Prosperity</a:t>
          </a:r>
        </a:p>
      </dgm:t>
    </dgm:pt>
    <dgm:pt modelId="{B6E1394C-CE19-4370-8858-8133FC387A1B}" type="parTrans" cxnId="{F0270350-9795-403C-9D35-53C4863AF34E}">
      <dgm:prSet/>
      <dgm:spPr/>
      <dgm:t>
        <a:bodyPr/>
        <a:lstStyle/>
        <a:p>
          <a:endParaRPr lang="en-US"/>
        </a:p>
      </dgm:t>
    </dgm:pt>
    <dgm:pt modelId="{0D42186D-B45B-404C-8701-7F1B423D5399}" type="sibTrans" cxnId="{F0270350-9795-403C-9D35-53C4863AF34E}">
      <dgm:prSet/>
      <dgm:spPr/>
      <dgm:t>
        <a:bodyPr/>
        <a:lstStyle/>
        <a:p>
          <a:endParaRPr lang="en-US"/>
        </a:p>
      </dgm:t>
    </dgm:pt>
    <dgm:pt modelId="{EA2B888A-8CFC-40B7-AEE9-809EB4247965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algn="ctr"/>
          <a:r>
            <a:rPr lang="en-US" sz="2000" dirty="0"/>
            <a:t>Comfortable Communities</a:t>
          </a:r>
        </a:p>
      </dgm:t>
    </dgm:pt>
    <dgm:pt modelId="{BC999A67-E85D-4060-8AF5-E82930FAD897}" type="parTrans" cxnId="{9856F4CD-1177-4069-8889-6BC9CA2A7473}">
      <dgm:prSet/>
      <dgm:spPr/>
      <dgm:t>
        <a:bodyPr/>
        <a:lstStyle/>
        <a:p>
          <a:endParaRPr lang="en-US"/>
        </a:p>
      </dgm:t>
    </dgm:pt>
    <dgm:pt modelId="{6B68BDCD-E7E3-4EE1-8E9A-8F3CAFFBFB96}" type="sibTrans" cxnId="{9856F4CD-1177-4069-8889-6BC9CA2A7473}">
      <dgm:prSet/>
      <dgm:spPr/>
      <dgm:t>
        <a:bodyPr/>
        <a:lstStyle/>
        <a:p>
          <a:endParaRPr lang="en-US"/>
        </a:p>
      </dgm:t>
    </dgm:pt>
    <dgm:pt modelId="{4699E197-27FD-41A8-A9BF-C31EE4F8C274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algn="ctr"/>
          <a:r>
            <a:rPr lang="en-US" sz="2000" dirty="0"/>
            <a:t>Financially Stretched</a:t>
          </a:r>
        </a:p>
      </dgm:t>
    </dgm:pt>
    <dgm:pt modelId="{1C2E76CF-51F2-4626-B28E-FFEDB1635C03}" type="parTrans" cxnId="{E60E8AAA-A8A4-48C8-A809-530A87017882}">
      <dgm:prSet/>
      <dgm:spPr/>
      <dgm:t>
        <a:bodyPr/>
        <a:lstStyle/>
        <a:p>
          <a:endParaRPr lang="en-US"/>
        </a:p>
      </dgm:t>
    </dgm:pt>
    <dgm:pt modelId="{5F680A9C-1BBC-4BF7-96C7-953BAA26B2D5}" type="sibTrans" cxnId="{E60E8AAA-A8A4-48C8-A809-530A87017882}">
      <dgm:prSet/>
      <dgm:spPr/>
      <dgm:t>
        <a:bodyPr/>
        <a:lstStyle/>
        <a:p>
          <a:endParaRPr lang="en-US"/>
        </a:p>
      </dgm:t>
    </dgm:pt>
    <dgm:pt modelId="{F7A9C17F-166D-4372-BB5A-DA4E1CCBBF57}">
      <dgm:prSet phldrT="[Text]" custT="1"/>
      <dgm:spPr>
        <a:solidFill>
          <a:srgbClr val="09795E"/>
        </a:solidFill>
      </dgm:spPr>
      <dgm:t>
        <a:bodyPr/>
        <a:lstStyle/>
        <a:p>
          <a:pPr algn="ctr"/>
          <a:r>
            <a:rPr lang="en-US" sz="2000" dirty="0"/>
            <a:t>Urban Diversity</a:t>
          </a:r>
        </a:p>
      </dgm:t>
    </dgm:pt>
    <dgm:pt modelId="{E542E165-D50E-4147-BE7F-134BA54A7D89}" type="parTrans" cxnId="{D958BB02-37F8-4838-A527-CFBF2F63F72C}">
      <dgm:prSet/>
      <dgm:spPr/>
      <dgm:t>
        <a:bodyPr/>
        <a:lstStyle/>
        <a:p>
          <a:endParaRPr lang="en-US"/>
        </a:p>
      </dgm:t>
    </dgm:pt>
    <dgm:pt modelId="{4008C3D5-96B8-48AA-BBE6-28ACBE1694E2}" type="sibTrans" cxnId="{D958BB02-37F8-4838-A527-CFBF2F63F72C}">
      <dgm:prSet/>
      <dgm:spPr/>
      <dgm:t>
        <a:bodyPr/>
        <a:lstStyle/>
        <a:p>
          <a:endParaRPr lang="en-US"/>
        </a:p>
      </dgm:t>
    </dgm:pt>
    <dgm:pt modelId="{0B230DD5-DFA5-40A6-A23D-8A337CC2A0CB}">
      <dgm:prSet phldrT="[Text]" custT="1"/>
      <dgm:spPr>
        <a:solidFill>
          <a:srgbClr val="B6066B"/>
        </a:solidFill>
      </dgm:spPr>
      <dgm:t>
        <a:bodyPr/>
        <a:lstStyle/>
        <a:p>
          <a:pPr algn="ctr"/>
          <a:r>
            <a:rPr lang="en-US" sz="2000" dirty="0"/>
            <a:t>Not Private Households</a:t>
          </a:r>
        </a:p>
      </dgm:t>
    </dgm:pt>
    <dgm:pt modelId="{45AB4845-8759-41E0-842A-CE9BFB6D247C}" type="parTrans" cxnId="{12346D37-1CC8-4DC6-8A6B-1B177FED86FD}">
      <dgm:prSet/>
      <dgm:spPr/>
      <dgm:t>
        <a:bodyPr/>
        <a:lstStyle/>
        <a:p>
          <a:endParaRPr lang="en-US"/>
        </a:p>
      </dgm:t>
    </dgm:pt>
    <dgm:pt modelId="{94AE5120-4355-498F-BD13-3FEF26902810}" type="sibTrans" cxnId="{12346D37-1CC8-4DC6-8A6B-1B177FED86FD}">
      <dgm:prSet/>
      <dgm:spPr/>
      <dgm:t>
        <a:bodyPr/>
        <a:lstStyle/>
        <a:p>
          <a:endParaRPr lang="en-US"/>
        </a:p>
      </dgm:t>
    </dgm:pt>
    <dgm:pt modelId="{55573EC4-63F1-43AE-9841-AA9D4A33E2EE}" type="pres">
      <dgm:prSet presAssocID="{6F53EE40-F184-4EB2-BAA4-09024881EF79}" presName="linear" presStyleCnt="0">
        <dgm:presLayoutVars>
          <dgm:animLvl val="lvl"/>
          <dgm:resizeHandles val="exact"/>
        </dgm:presLayoutVars>
      </dgm:prSet>
      <dgm:spPr/>
    </dgm:pt>
    <dgm:pt modelId="{C419F13D-0D4C-4EAD-B452-453BC41D7DD4}" type="pres">
      <dgm:prSet presAssocID="{422CC034-FB2F-45BE-88B0-92FD8DA87A9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D43B030-ACF3-42A3-86B4-4CE04B5227F8}" type="pres">
      <dgm:prSet presAssocID="{77AE9FF7-2BF4-4B9C-AE04-7DADC76DFB32}" presName="spacer" presStyleCnt="0"/>
      <dgm:spPr/>
    </dgm:pt>
    <dgm:pt modelId="{8BEFF1D3-3F53-4B03-A5D7-2DF6981BC14B}" type="pres">
      <dgm:prSet presAssocID="{8A5CA280-8627-4C94-8F55-F42636CC989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27DCAEF-DF69-44C9-861C-04F29D1A4660}" type="pres">
      <dgm:prSet presAssocID="{0D42186D-B45B-404C-8701-7F1B423D5399}" presName="spacer" presStyleCnt="0"/>
      <dgm:spPr/>
    </dgm:pt>
    <dgm:pt modelId="{CEB7F60F-08B3-4A0C-B0E8-08429CD87C7A}" type="pres">
      <dgm:prSet presAssocID="{EA2B888A-8CFC-40B7-AEE9-809EB424796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EEC28DA-8904-462A-964E-47F03FA6E218}" type="pres">
      <dgm:prSet presAssocID="{6B68BDCD-E7E3-4EE1-8E9A-8F3CAFFBFB96}" presName="spacer" presStyleCnt="0"/>
      <dgm:spPr/>
    </dgm:pt>
    <dgm:pt modelId="{DF9912B3-056F-4704-966D-C0BA9D4B8E28}" type="pres">
      <dgm:prSet presAssocID="{4699E197-27FD-41A8-A9BF-C31EE4F8C27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7B6D0E7-471D-4231-921E-71B8857E9C27}" type="pres">
      <dgm:prSet presAssocID="{5F680A9C-1BBC-4BF7-96C7-953BAA26B2D5}" presName="spacer" presStyleCnt="0"/>
      <dgm:spPr/>
    </dgm:pt>
    <dgm:pt modelId="{FB6F0658-EBD1-4634-8A73-8C979C8F6ED7}" type="pres">
      <dgm:prSet presAssocID="{F7A9C17F-166D-4372-BB5A-DA4E1CCBBF5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4068E60-D828-4C73-9271-E88D3E4F0EAD}" type="pres">
      <dgm:prSet presAssocID="{4008C3D5-96B8-48AA-BBE6-28ACBE1694E2}" presName="spacer" presStyleCnt="0"/>
      <dgm:spPr/>
    </dgm:pt>
    <dgm:pt modelId="{E6E292C9-CBFF-4D9C-A437-79ACA7FB46C7}" type="pres">
      <dgm:prSet presAssocID="{0B230DD5-DFA5-40A6-A23D-8A337CC2A0C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958BB02-37F8-4838-A527-CFBF2F63F72C}" srcId="{6F53EE40-F184-4EB2-BAA4-09024881EF79}" destId="{F7A9C17F-166D-4372-BB5A-DA4E1CCBBF57}" srcOrd="4" destOrd="0" parTransId="{E542E165-D50E-4147-BE7F-134BA54A7D89}" sibTransId="{4008C3D5-96B8-48AA-BBE6-28ACBE1694E2}"/>
    <dgm:cxn modelId="{3EB37A15-9BA5-468C-A460-4B5C2C9359C1}" type="presOf" srcId="{0B230DD5-DFA5-40A6-A23D-8A337CC2A0CB}" destId="{E6E292C9-CBFF-4D9C-A437-79ACA7FB46C7}" srcOrd="0" destOrd="0" presId="urn:microsoft.com/office/officeart/2005/8/layout/vList2"/>
    <dgm:cxn modelId="{5815FF17-39F1-471F-A930-225D10A2F0CC}" type="presOf" srcId="{422CC034-FB2F-45BE-88B0-92FD8DA87A94}" destId="{C419F13D-0D4C-4EAD-B452-453BC41D7DD4}" srcOrd="0" destOrd="0" presId="urn:microsoft.com/office/officeart/2005/8/layout/vList2"/>
    <dgm:cxn modelId="{8E2F2935-D723-4902-B34A-8BFBD00FA631}" srcId="{6F53EE40-F184-4EB2-BAA4-09024881EF79}" destId="{422CC034-FB2F-45BE-88B0-92FD8DA87A94}" srcOrd="0" destOrd="0" parTransId="{3088CF25-6C9B-4B7A-B0AB-CD45A552DBDF}" sibTransId="{77AE9FF7-2BF4-4B9C-AE04-7DADC76DFB32}"/>
    <dgm:cxn modelId="{12346D37-1CC8-4DC6-8A6B-1B177FED86FD}" srcId="{6F53EE40-F184-4EB2-BAA4-09024881EF79}" destId="{0B230DD5-DFA5-40A6-A23D-8A337CC2A0CB}" srcOrd="5" destOrd="0" parTransId="{45AB4845-8759-41E0-842A-CE9BFB6D247C}" sibTransId="{94AE5120-4355-498F-BD13-3FEF26902810}"/>
    <dgm:cxn modelId="{7863CC6B-BC20-4E4E-89BB-97D673339FC1}" type="presOf" srcId="{EA2B888A-8CFC-40B7-AEE9-809EB4247965}" destId="{CEB7F60F-08B3-4A0C-B0E8-08429CD87C7A}" srcOrd="0" destOrd="0" presId="urn:microsoft.com/office/officeart/2005/8/layout/vList2"/>
    <dgm:cxn modelId="{F0270350-9795-403C-9D35-53C4863AF34E}" srcId="{6F53EE40-F184-4EB2-BAA4-09024881EF79}" destId="{8A5CA280-8627-4C94-8F55-F42636CC9891}" srcOrd="1" destOrd="0" parTransId="{B6E1394C-CE19-4370-8858-8133FC387A1B}" sibTransId="{0D42186D-B45B-404C-8701-7F1B423D5399}"/>
    <dgm:cxn modelId="{E2EFC4A5-F773-4BDC-AF5F-F61DC14124A9}" type="presOf" srcId="{F7A9C17F-166D-4372-BB5A-DA4E1CCBBF57}" destId="{FB6F0658-EBD1-4634-8A73-8C979C8F6ED7}" srcOrd="0" destOrd="0" presId="urn:microsoft.com/office/officeart/2005/8/layout/vList2"/>
    <dgm:cxn modelId="{E60E8AAA-A8A4-48C8-A809-530A87017882}" srcId="{6F53EE40-F184-4EB2-BAA4-09024881EF79}" destId="{4699E197-27FD-41A8-A9BF-C31EE4F8C274}" srcOrd="3" destOrd="0" parTransId="{1C2E76CF-51F2-4626-B28E-FFEDB1635C03}" sibTransId="{5F680A9C-1BBC-4BF7-96C7-953BAA26B2D5}"/>
    <dgm:cxn modelId="{9856F4CD-1177-4069-8889-6BC9CA2A7473}" srcId="{6F53EE40-F184-4EB2-BAA4-09024881EF79}" destId="{EA2B888A-8CFC-40B7-AEE9-809EB4247965}" srcOrd="2" destOrd="0" parTransId="{BC999A67-E85D-4060-8AF5-E82930FAD897}" sibTransId="{6B68BDCD-E7E3-4EE1-8E9A-8F3CAFFBFB96}"/>
    <dgm:cxn modelId="{CBB8F0DC-B79F-4AD4-9ECA-4D380FBF0949}" type="presOf" srcId="{8A5CA280-8627-4C94-8F55-F42636CC9891}" destId="{8BEFF1D3-3F53-4B03-A5D7-2DF6981BC14B}" srcOrd="0" destOrd="0" presId="urn:microsoft.com/office/officeart/2005/8/layout/vList2"/>
    <dgm:cxn modelId="{CF0B43DD-C16F-4FE1-BDA0-18898D1D6372}" type="presOf" srcId="{6F53EE40-F184-4EB2-BAA4-09024881EF79}" destId="{55573EC4-63F1-43AE-9841-AA9D4A33E2EE}" srcOrd="0" destOrd="0" presId="urn:microsoft.com/office/officeart/2005/8/layout/vList2"/>
    <dgm:cxn modelId="{B3B6E1E7-73D3-414A-8FC2-180B977D02D7}" type="presOf" srcId="{4699E197-27FD-41A8-A9BF-C31EE4F8C274}" destId="{DF9912B3-056F-4704-966D-C0BA9D4B8E28}" srcOrd="0" destOrd="0" presId="urn:microsoft.com/office/officeart/2005/8/layout/vList2"/>
    <dgm:cxn modelId="{53B0177B-00D6-44C1-84FF-700BFE06057B}" type="presParOf" srcId="{55573EC4-63F1-43AE-9841-AA9D4A33E2EE}" destId="{C419F13D-0D4C-4EAD-B452-453BC41D7DD4}" srcOrd="0" destOrd="0" presId="urn:microsoft.com/office/officeart/2005/8/layout/vList2"/>
    <dgm:cxn modelId="{00F0DE87-680A-4F84-96ED-4AF548DFDEBF}" type="presParOf" srcId="{55573EC4-63F1-43AE-9841-AA9D4A33E2EE}" destId="{DD43B030-ACF3-42A3-86B4-4CE04B5227F8}" srcOrd="1" destOrd="0" presId="urn:microsoft.com/office/officeart/2005/8/layout/vList2"/>
    <dgm:cxn modelId="{F5707E3B-871E-4DA3-8674-FF47285887AB}" type="presParOf" srcId="{55573EC4-63F1-43AE-9841-AA9D4A33E2EE}" destId="{8BEFF1D3-3F53-4B03-A5D7-2DF6981BC14B}" srcOrd="2" destOrd="0" presId="urn:microsoft.com/office/officeart/2005/8/layout/vList2"/>
    <dgm:cxn modelId="{E7EDCE08-8EB6-4235-B522-828059E6EB12}" type="presParOf" srcId="{55573EC4-63F1-43AE-9841-AA9D4A33E2EE}" destId="{427DCAEF-DF69-44C9-861C-04F29D1A4660}" srcOrd="3" destOrd="0" presId="urn:microsoft.com/office/officeart/2005/8/layout/vList2"/>
    <dgm:cxn modelId="{5D1FB1B8-FA53-413C-9343-DB081D917E75}" type="presParOf" srcId="{55573EC4-63F1-43AE-9841-AA9D4A33E2EE}" destId="{CEB7F60F-08B3-4A0C-B0E8-08429CD87C7A}" srcOrd="4" destOrd="0" presId="urn:microsoft.com/office/officeart/2005/8/layout/vList2"/>
    <dgm:cxn modelId="{A227FE52-BFBD-4697-B5A0-DAA294183675}" type="presParOf" srcId="{55573EC4-63F1-43AE-9841-AA9D4A33E2EE}" destId="{BEEC28DA-8904-462A-964E-47F03FA6E218}" srcOrd="5" destOrd="0" presId="urn:microsoft.com/office/officeart/2005/8/layout/vList2"/>
    <dgm:cxn modelId="{2A714F2A-E313-4FF3-8623-06075EBAA30E}" type="presParOf" srcId="{55573EC4-63F1-43AE-9841-AA9D4A33E2EE}" destId="{DF9912B3-056F-4704-966D-C0BA9D4B8E28}" srcOrd="6" destOrd="0" presId="urn:microsoft.com/office/officeart/2005/8/layout/vList2"/>
    <dgm:cxn modelId="{04E5359B-919E-4760-9DD8-38E1F94651D9}" type="presParOf" srcId="{55573EC4-63F1-43AE-9841-AA9D4A33E2EE}" destId="{D7B6D0E7-471D-4231-921E-71B8857E9C27}" srcOrd="7" destOrd="0" presId="urn:microsoft.com/office/officeart/2005/8/layout/vList2"/>
    <dgm:cxn modelId="{28E21C87-0CB4-4E1F-AFC9-BCAE03C995B0}" type="presParOf" srcId="{55573EC4-63F1-43AE-9841-AA9D4A33E2EE}" destId="{FB6F0658-EBD1-4634-8A73-8C979C8F6ED7}" srcOrd="8" destOrd="0" presId="urn:microsoft.com/office/officeart/2005/8/layout/vList2"/>
    <dgm:cxn modelId="{D2EAD93D-D14B-4600-8B14-F58410D5B375}" type="presParOf" srcId="{55573EC4-63F1-43AE-9841-AA9D4A33E2EE}" destId="{44068E60-D828-4C73-9271-E88D3E4F0EAD}" srcOrd="9" destOrd="0" presId="urn:microsoft.com/office/officeart/2005/8/layout/vList2"/>
    <dgm:cxn modelId="{33AA0A58-2C66-4A77-842A-378B54362A00}" type="presParOf" srcId="{55573EC4-63F1-43AE-9841-AA9D4A33E2EE}" destId="{E6E292C9-CBFF-4D9C-A437-79ACA7FB46C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752BD6-5E55-4DD2-BE90-50C5E98DE0B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4D60837-8AD6-4C74-8883-ABC151BA72E9}">
      <dgm:prSet/>
      <dgm:spPr/>
      <dgm:t>
        <a:bodyPr/>
        <a:lstStyle/>
        <a:p>
          <a:r>
            <a:rPr lang="en-US"/>
            <a:t>Overall, available data shows significant power usage during sporting events and peaks mostly midway into the game.</a:t>
          </a:r>
        </a:p>
      </dgm:t>
    </dgm:pt>
    <dgm:pt modelId="{E9BD0279-58CB-46E1-A34D-C55CA2540A26}" type="parTrans" cxnId="{D283C882-2994-4211-B37E-DAF784D6538D}">
      <dgm:prSet/>
      <dgm:spPr/>
      <dgm:t>
        <a:bodyPr/>
        <a:lstStyle/>
        <a:p>
          <a:endParaRPr lang="en-US"/>
        </a:p>
      </dgm:t>
    </dgm:pt>
    <dgm:pt modelId="{979BD4CA-6253-45E8-B2E5-5F2C7D7F85BD}" type="sibTrans" cxnId="{D283C882-2994-4211-B37E-DAF784D6538D}">
      <dgm:prSet/>
      <dgm:spPr/>
      <dgm:t>
        <a:bodyPr/>
        <a:lstStyle/>
        <a:p>
          <a:endParaRPr lang="en-US"/>
        </a:p>
      </dgm:t>
    </dgm:pt>
    <dgm:pt modelId="{F462876F-DDD5-4FD5-A4D9-D75ED8EAFAB3}">
      <dgm:prSet/>
      <dgm:spPr/>
      <dgm:t>
        <a:bodyPr/>
        <a:lstStyle/>
        <a:p>
          <a:r>
            <a:rPr lang="en-US" dirty="0"/>
            <a:t>Limitations:  The factors that are driving the trend are unclear </a:t>
          </a:r>
        </a:p>
      </dgm:t>
    </dgm:pt>
    <dgm:pt modelId="{EE336779-8E1F-493E-B3ED-020B404CD1B9}" type="parTrans" cxnId="{62D056D7-D9AB-4F05-8FD3-92576BDA03B0}">
      <dgm:prSet/>
      <dgm:spPr/>
      <dgm:t>
        <a:bodyPr/>
        <a:lstStyle/>
        <a:p>
          <a:endParaRPr lang="en-US"/>
        </a:p>
      </dgm:t>
    </dgm:pt>
    <dgm:pt modelId="{0FBACD82-6156-41BA-94FC-0053894BDFCB}" type="sibTrans" cxnId="{62D056D7-D9AB-4F05-8FD3-92576BDA03B0}">
      <dgm:prSet/>
      <dgm:spPr/>
      <dgm:t>
        <a:bodyPr/>
        <a:lstStyle/>
        <a:p>
          <a:endParaRPr lang="en-US"/>
        </a:p>
      </dgm:t>
    </dgm:pt>
    <dgm:pt modelId="{BCE6EC57-E529-4CA0-B6B8-77E6A697583A}" type="pres">
      <dgm:prSet presAssocID="{D7752BD6-5E55-4DD2-BE90-50C5E98DE0B0}" presName="root" presStyleCnt="0">
        <dgm:presLayoutVars>
          <dgm:dir/>
          <dgm:resizeHandles val="exact"/>
        </dgm:presLayoutVars>
      </dgm:prSet>
      <dgm:spPr/>
    </dgm:pt>
    <dgm:pt modelId="{81107E12-F96E-4B83-B0B0-077F8D75EFCA}" type="pres">
      <dgm:prSet presAssocID="{94D60837-8AD6-4C74-8883-ABC151BA72E9}" presName="compNode" presStyleCnt="0"/>
      <dgm:spPr/>
    </dgm:pt>
    <dgm:pt modelId="{8B335990-2C6E-4725-A041-B61DA78F01D8}" type="pres">
      <dgm:prSet presAssocID="{94D60837-8AD6-4C74-8883-ABC151BA72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nnisBall"/>
        </a:ext>
      </dgm:extLst>
    </dgm:pt>
    <dgm:pt modelId="{654FB384-95A1-4222-8F11-AA751D0AB963}" type="pres">
      <dgm:prSet presAssocID="{94D60837-8AD6-4C74-8883-ABC151BA72E9}" presName="spaceRect" presStyleCnt="0"/>
      <dgm:spPr/>
    </dgm:pt>
    <dgm:pt modelId="{E5056EEC-52E5-41EB-8180-AFC536694CFA}" type="pres">
      <dgm:prSet presAssocID="{94D60837-8AD6-4C74-8883-ABC151BA72E9}" presName="textRect" presStyleLbl="revTx" presStyleIdx="0" presStyleCnt="2">
        <dgm:presLayoutVars>
          <dgm:chMax val="1"/>
          <dgm:chPref val="1"/>
        </dgm:presLayoutVars>
      </dgm:prSet>
      <dgm:spPr/>
    </dgm:pt>
    <dgm:pt modelId="{FFF85080-3450-4085-BA59-3456635FFE80}" type="pres">
      <dgm:prSet presAssocID="{979BD4CA-6253-45E8-B2E5-5F2C7D7F85BD}" presName="sibTrans" presStyleCnt="0"/>
      <dgm:spPr/>
    </dgm:pt>
    <dgm:pt modelId="{EFFB6415-68F6-48B1-A7B7-6D3F62D217BB}" type="pres">
      <dgm:prSet presAssocID="{F462876F-DDD5-4FD5-A4D9-D75ED8EAFAB3}" presName="compNode" presStyleCnt="0"/>
      <dgm:spPr/>
    </dgm:pt>
    <dgm:pt modelId="{6347B7FA-5660-4873-B6D7-2520884B3F6F}" type="pres">
      <dgm:prSet presAssocID="{F462876F-DDD5-4FD5-A4D9-D75ED8EAFAB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ancial"/>
        </a:ext>
      </dgm:extLst>
    </dgm:pt>
    <dgm:pt modelId="{D1EBC426-21B2-4A8C-90A6-BF4343C99912}" type="pres">
      <dgm:prSet presAssocID="{F462876F-DDD5-4FD5-A4D9-D75ED8EAFAB3}" presName="spaceRect" presStyleCnt="0"/>
      <dgm:spPr/>
    </dgm:pt>
    <dgm:pt modelId="{1711D00C-2263-42E5-AC90-78E5A6F6B6E8}" type="pres">
      <dgm:prSet presAssocID="{F462876F-DDD5-4FD5-A4D9-D75ED8EAFAB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3CD915F-6343-48C0-AF26-944D5C6DE670}" type="presOf" srcId="{F462876F-DDD5-4FD5-A4D9-D75ED8EAFAB3}" destId="{1711D00C-2263-42E5-AC90-78E5A6F6B6E8}" srcOrd="0" destOrd="0" presId="urn:microsoft.com/office/officeart/2018/2/layout/IconLabelList"/>
    <dgm:cxn modelId="{D283C882-2994-4211-B37E-DAF784D6538D}" srcId="{D7752BD6-5E55-4DD2-BE90-50C5E98DE0B0}" destId="{94D60837-8AD6-4C74-8883-ABC151BA72E9}" srcOrd="0" destOrd="0" parTransId="{E9BD0279-58CB-46E1-A34D-C55CA2540A26}" sibTransId="{979BD4CA-6253-45E8-B2E5-5F2C7D7F85BD}"/>
    <dgm:cxn modelId="{8CDB0F8C-5BA6-40EC-92B6-E111A045C0B8}" type="presOf" srcId="{94D60837-8AD6-4C74-8883-ABC151BA72E9}" destId="{E5056EEC-52E5-41EB-8180-AFC536694CFA}" srcOrd="0" destOrd="0" presId="urn:microsoft.com/office/officeart/2018/2/layout/IconLabelList"/>
    <dgm:cxn modelId="{8CD5FCBB-F77C-4E17-9181-008E89C06BA7}" type="presOf" srcId="{D7752BD6-5E55-4DD2-BE90-50C5E98DE0B0}" destId="{BCE6EC57-E529-4CA0-B6B8-77E6A697583A}" srcOrd="0" destOrd="0" presId="urn:microsoft.com/office/officeart/2018/2/layout/IconLabelList"/>
    <dgm:cxn modelId="{62D056D7-D9AB-4F05-8FD3-92576BDA03B0}" srcId="{D7752BD6-5E55-4DD2-BE90-50C5E98DE0B0}" destId="{F462876F-DDD5-4FD5-A4D9-D75ED8EAFAB3}" srcOrd="1" destOrd="0" parTransId="{EE336779-8E1F-493E-B3ED-020B404CD1B9}" sibTransId="{0FBACD82-6156-41BA-94FC-0053894BDFCB}"/>
    <dgm:cxn modelId="{A4992F7E-A550-459C-88B1-37181F00615B}" type="presParOf" srcId="{BCE6EC57-E529-4CA0-B6B8-77E6A697583A}" destId="{81107E12-F96E-4B83-B0B0-077F8D75EFCA}" srcOrd="0" destOrd="0" presId="urn:microsoft.com/office/officeart/2018/2/layout/IconLabelList"/>
    <dgm:cxn modelId="{C0535606-B881-4939-A4D5-02BC1D5DC643}" type="presParOf" srcId="{81107E12-F96E-4B83-B0B0-077F8D75EFCA}" destId="{8B335990-2C6E-4725-A041-B61DA78F01D8}" srcOrd="0" destOrd="0" presId="urn:microsoft.com/office/officeart/2018/2/layout/IconLabelList"/>
    <dgm:cxn modelId="{A258F7B6-5E20-4653-BDCF-8E2A1251208E}" type="presParOf" srcId="{81107E12-F96E-4B83-B0B0-077F8D75EFCA}" destId="{654FB384-95A1-4222-8F11-AA751D0AB963}" srcOrd="1" destOrd="0" presId="urn:microsoft.com/office/officeart/2018/2/layout/IconLabelList"/>
    <dgm:cxn modelId="{B3F92908-6306-4353-99B4-4CFD6113AEF4}" type="presParOf" srcId="{81107E12-F96E-4B83-B0B0-077F8D75EFCA}" destId="{E5056EEC-52E5-41EB-8180-AFC536694CFA}" srcOrd="2" destOrd="0" presId="urn:microsoft.com/office/officeart/2018/2/layout/IconLabelList"/>
    <dgm:cxn modelId="{7EB935B1-C150-4836-A861-CA2B692E7795}" type="presParOf" srcId="{BCE6EC57-E529-4CA0-B6B8-77E6A697583A}" destId="{FFF85080-3450-4085-BA59-3456635FFE80}" srcOrd="1" destOrd="0" presId="urn:microsoft.com/office/officeart/2018/2/layout/IconLabelList"/>
    <dgm:cxn modelId="{3C99A7CA-4261-4E1A-8895-BD84E571A12D}" type="presParOf" srcId="{BCE6EC57-E529-4CA0-B6B8-77E6A697583A}" destId="{EFFB6415-68F6-48B1-A7B7-6D3F62D217BB}" srcOrd="2" destOrd="0" presId="urn:microsoft.com/office/officeart/2018/2/layout/IconLabelList"/>
    <dgm:cxn modelId="{223EBD86-17B2-4DAE-8ECB-7EB0DBA11E1B}" type="presParOf" srcId="{EFFB6415-68F6-48B1-A7B7-6D3F62D217BB}" destId="{6347B7FA-5660-4873-B6D7-2520884B3F6F}" srcOrd="0" destOrd="0" presId="urn:microsoft.com/office/officeart/2018/2/layout/IconLabelList"/>
    <dgm:cxn modelId="{B47C0B2D-07B3-435B-87CD-23DFCCE442C9}" type="presParOf" srcId="{EFFB6415-68F6-48B1-A7B7-6D3F62D217BB}" destId="{D1EBC426-21B2-4A8C-90A6-BF4343C99912}" srcOrd="1" destOrd="0" presId="urn:microsoft.com/office/officeart/2018/2/layout/IconLabelList"/>
    <dgm:cxn modelId="{DFE4E79D-9E6D-478A-B71C-953C8CD189C6}" type="presParOf" srcId="{EFFB6415-68F6-48B1-A7B7-6D3F62D217BB}" destId="{1711D00C-2263-42E5-AC90-78E5A6F6B6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C18FBF-3FF5-4C16-97CF-AF03740D7AB6}" type="doc">
      <dgm:prSet loTypeId="urn:microsoft.com/office/officeart/2005/8/layout/hList9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C7A063-583D-4B0F-88B2-BD54F95D95AF}" type="pres">
      <dgm:prSet presAssocID="{00C18FBF-3FF5-4C16-97CF-AF03740D7AB6}" presName="list" presStyleCnt="0">
        <dgm:presLayoutVars>
          <dgm:dir/>
          <dgm:animLvl val="lvl"/>
        </dgm:presLayoutVars>
      </dgm:prSet>
      <dgm:spPr/>
    </dgm:pt>
  </dgm:ptLst>
  <dgm:cxnLst>
    <dgm:cxn modelId="{7F3B5912-CE3A-4F69-B6A0-82162798FA63}" type="presOf" srcId="{00C18FBF-3FF5-4C16-97CF-AF03740D7AB6}" destId="{0DC7A063-583D-4B0F-88B2-BD54F95D95AF}" srcOrd="0" destOrd="0" presId="urn:microsoft.com/office/officeart/2005/8/layout/hList9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9F13D-0D4C-4EAD-B452-453BC41D7DD4}">
      <dsp:nvSpPr>
        <dsp:cNvPr id="0" name=""/>
        <dsp:cNvSpPr/>
      </dsp:nvSpPr>
      <dsp:spPr>
        <a:xfrm>
          <a:off x="0" y="538"/>
          <a:ext cx="4024129" cy="4258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Affluent Achievers</a:t>
          </a:r>
        </a:p>
      </dsp:txBody>
      <dsp:txXfrm>
        <a:off x="20787" y="21325"/>
        <a:ext cx="3982555" cy="384253"/>
      </dsp:txXfrm>
    </dsp:sp>
    <dsp:sp modelId="{8BEFF1D3-3F53-4B03-A5D7-2DF6981BC14B}">
      <dsp:nvSpPr>
        <dsp:cNvPr id="0" name=""/>
        <dsp:cNvSpPr/>
      </dsp:nvSpPr>
      <dsp:spPr>
        <a:xfrm>
          <a:off x="0" y="439148"/>
          <a:ext cx="4024129" cy="42582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Rising Prosperity</a:t>
          </a:r>
        </a:p>
      </dsp:txBody>
      <dsp:txXfrm>
        <a:off x="20787" y="459935"/>
        <a:ext cx="3982555" cy="384253"/>
      </dsp:txXfrm>
    </dsp:sp>
    <dsp:sp modelId="{CEB7F60F-08B3-4A0C-B0E8-08429CD87C7A}">
      <dsp:nvSpPr>
        <dsp:cNvPr id="0" name=""/>
        <dsp:cNvSpPr/>
      </dsp:nvSpPr>
      <dsp:spPr>
        <a:xfrm>
          <a:off x="0" y="877759"/>
          <a:ext cx="4024129" cy="425827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Comfortable Communities</a:t>
          </a:r>
        </a:p>
      </dsp:txBody>
      <dsp:txXfrm>
        <a:off x="20787" y="898546"/>
        <a:ext cx="3982555" cy="384253"/>
      </dsp:txXfrm>
    </dsp:sp>
    <dsp:sp modelId="{DF9912B3-056F-4704-966D-C0BA9D4B8E28}">
      <dsp:nvSpPr>
        <dsp:cNvPr id="0" name=""/>
        <dsp:cNvSpPr/>
      </dsp:nvSpPr>
      <dsp:spPr>
        <a:xfrm>
          <a:off x="0" y="1316369"/>
          <a:ext cx="4024129" cy="425827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Financially Stretched</a:t>
          </a:r>
        </a:p>
      </dsp:txBody>
      <dsp:txXfrm>
        <a:off x="20787" y="1337156"/>
        <a:ext cx="3982555" cy="384253"/>
      </dsp:txXfrm>
    </dsp:sp>
    <dsp:sp modelId="{FB6F0658-EBD1-4634-8A73-8C979C8F6ED7}">
      <dsp:nvSpPr>
        <dsp:cNvPr id="0" name=""/>
        <dsp:cNvSpPr/>
      </dsp:nvSpPr>
      <dsp:spPr>
        <a:xfrm>
          <a:off x="0" y="1754979"/>
          <a:ext cx="4024129" cy="425827"/>
        </a:xfrm>
        <a:prstGeom prst="roundRect">
          <a:avLst/>
        </a:prstGeom>
        <a:solidFill>
          <a:srgbClr val="09795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Urban Diversity</a:t>
          </a:r>
        </a:p>
      </dsp:txBody>
      <dsp:txXfrm>
        <a:off x="20787" y="1775766"/>
        <a:ext cx="3982555" cy="384253"/>
      </dsp:txXfrm>
    </dsp:sp>
    <dsp:sp modelId="{E6E292C9-CBFF-4D9C-A437-79ACA7FB46C7}">
      <dsp:nvSpPr>
        <dsp:cNvPr id="0" name=""/>
        <dsp:cNvSpPr/>
      </dsp:nvSpPr>
      <dsp:spPr>
        <a:xfrm>
          <a:off x="0" y="2193589"/>
          <a:ext cx="4024129" cy="425827"/>
        </a:xfrm>
        <a:prstGeom prst="roundRect">
          <a:avLst/>
        </a:prstGeom>
        <a:solidFill>
          <a:srgbClr val="B6066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Not Private Households</a:t>
          </a:r>
        </a:p>
      </dsp:txBody>
      <dsp:txXfrm>
        <a:off x="20787" y="2214376"/>
        <a:ext cx="3982555" cy="3842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5990-2C6E-4725-A041-B61DA78F01D8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56EEC-52E5-41EB-8180-AFC536694CFA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Overall, available data shows significant power usage during sporting events and peaks mostly midway into the game.</a:t>
          </a:r>
        </a:p>
      </dsp:txBody>
      <dsp:txXfrm>
        <a:off x="559800" y="3022743"/>
        <a:ext cx="4320000" cy="720000"/>
      </dsp:txXfrm>
    </dsp:sp>
    <dsp:sp modelId="{6347B7FA-5660-4873-B6D7-2520884B3F6F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1D00C-2263-42E5-AC90-78E5A6F6B6E8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Limitations:  The factors that are driving the trend are unclear </a:t>
          </a:r>
        </a:p>
      </dsp:txBody>
      <dsp:txXfrm>
        <a:off x="5635800" y="3022743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C2A30-8D70-4260-9621-3BDD9E2D80A0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62843-6D1B-467B-9147-72ECCC770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35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ishgas.co.uk/the-source/our-world-of-energy/surprising-world-of-energy/power-surg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ishgas.co.uk/the-source/our-world-of-energy/surprising-world-of-energy/power-surg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take note of how flushing toilets would affect power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46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Sancta’s slides should go before this</a:t>
            </a:r>
          </a:p>
          <a:p>
            <a:endParaRPr lang="en-US" dirty="0"/>
          </a:p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70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4FF38-BC3C-4E3F-A191-6CE501D609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67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https://www.britishgas.co.uk/the-source/our-world-of-energy/surprising-world-of-energy/power-surge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02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https://www.britishgas.co.uk/the-source/our-world-of-energy/surprising-world-of-energy/power-surge</a:t>
            </a:r>
            <a:endParaRPr lang="en-US" dirty="0"/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eastenders</a:t>
            </a:r>
            <a:r>
              <a:rPr lang="en-US" dirty="0"/>
              <a:t> </a:t>
            </a:r>
            <a:r>
              <a:rPr lang="en-US"/>
              <a:t>example after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54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 took out the text below since we already have examples of other pickup phenomenon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Michael mentioned that it would be a good idea to add that we need to see a spike in power usage to determine pickup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Various examples throughout the history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5 April 2001 : EastEnders – Lisa admits shooting Phil 2290MW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21 June 2002 : England Vs Brazil World Cup 2570MW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76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Power/Electricity Usage</a:t>
            </a:r>
          </a:p>
          <a:p>
            <a:pPr lvl="1"/>
            <a:r>
              <a:rPr lang="en-US" dirty="0"/>
              <a:t>Analyzing electricity usage at times of major sporting events or soap operas may show a trend for an uptick in energy usage</a:t>
            </a:r>
          </a:p>
          <a:p>
            <a:r>
              <a:rPr lang="en-US" dirty="0"/>
              <a:t>TV Ratings</a:t>
            </a:r>
          </a:p>
          <a:p>
            <a:pPr lvl="1"/>
            <a:r>
              <a:rPr lang="en-US" dirty="0"/>
              <a:t>Pulling ratings for large sports events/ soap operas may help us to find events with large audience samples to better analyze power usage at that time</a:t>
            </a:r>
          </a:p>
          <a:p>
            <a:r>
              <a:rPr lang="en-US" dirty="0"/>
              <a:t>Detecting Pickup</a:t>
            </a:r>
          </a:p>
          <a:p>
            <a:pPr lvl="1"/>
            <a:r>
              <a:rPr lang="en-US" dirty="0"/>
              <a:t>We need to look for “spikes” in power usage within specific dates and time frames that correlate with large sports events or soap operas</a:t>
            </a:r>
          </a:p>
          <a:p>
            <a:r>
              <a:rPr lang="en-US" dirty="0"/>
              <a:t>Spurious Factors</a:t>
            </a:r>
          </a:p>
          <a:p>
            <a:pPr lvl="1"/>
            <a:r>
              <a:rPr lang="en-US" dirty="0"/>
              <a:t>At first glance, TV Pickup was typically accredited to large audiences making kettles of tea, however, there may be other factors to consider such as opening a fridge or flushing a toilet.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08233-0662-471B-89AC-F1611EFCF1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66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 back to this to talk about spurious factors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Power/Electricity Usage</a:t>
            </a:r>
          </a:p>
          <a:p>
            <a:pPr lvl="1"/>
            <a:r>
              <a:rPr lang="en-US" dirty="0"/>
              <a:t>Analyzing electricity usage at times of major sporting events or soap operas may show a trend for an uptick in energy usage</a:t>
            </a:r>
          </a:p>
          <a:p>
            <a:r>
              <a:rPr lang="en-US" dirty="0"/>
              <a:t>TV Ratings</a:t>
            </a:r>
          </a:p>
          <a:p>
            <a:pPr lvl="1"/>
            <a:r>
              <a:rPr lang="en-US" dirty="0"/>
              <a:t>Pulling ratings for large sports events/ soap operas may help us to find events with large audience samples to better analyze power usage at that time</a:t>
            </a:r>
          </a:p>
          <a:p>
            <a:r>
              <a:rPr lang="en-US" dirty="0"/>
              <a:t>Detecting Pickup</a:t>
            </a:r>
          </a:p>
          <a:p>
            <a:pPr lvl="1"/>
            <a:r>
              <a:rPr lang="en-US" dirty="0"/>
              <a:t>We need to look for “spikes” in power usage within specific dates and time frames that correlate with large sports events or soap operas</a:t>
            </a:r>
          </a:p>
          <a:p>
            <a:r>
              <a:rPr lang="en-US" dirty="0"/>
              <a:t>Spurious Factors</a:t>
            </a:r>
          </a:p>
          <a:p>
            <a:pPr lvl="1"/>
            <a:r>
              <a:rPr lang="en-US" dirty="0"/>
              <a:t>At first glance, TV Pickup was typically accredited to large audiences making kettles of tea, however, there may be other factors to consider such as opening a fridge or flushing a toilet.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08233-0662-471B-89AC-F1611EFCF1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9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Badou</a:t>
            </a:r>
            <a:r>
              <a:rPr lang="en-US" dirty="0"/>
              <a:t> and </a:t>
            </a:r>
            <a:r>
              <a:rPr lang="en-US" dirty="0" err="1"/>
              <a:t>Yongzhen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50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Yongzhen</a:t>
            </a:r>
            <a:r>
              <a:rPr lang="en-US" dirty="0"/>
              <a:t> &amp; </a:t>
            </a:r>
            <a:r>
              <a:rPr lang="en-US" dirty="0" err="1"/>
              <a:t>Badou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is what we originally thought </a:t>
            </a:r>
            <a:r>
              <a:rPr lang="en-US"/>
              <a:t>showed pickup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B5B76-D6B6-4F8C-AB9B-558C1A56F0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20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Godfrey’s slides</a:t>
            </a:r>
          </a:p>
          <a:p>
            <a:endParaRPr lang="en-US" b="1" i="1" dirty="0">
              <a:latin typeface="Arial" pitchFamily="34" charset="0"/>
              <a:cs typeface="Arial" pitchFamily="34" charset="0"/>
            </a:endParaRPr>
          </a:p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C760-D791-411B-9B85-0DCF76D60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6A784-F830-4338-BD89-982AF5719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27BDF-769B-41AF-8020-D17E50DF4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6DF75-879C-4339-AEBC-D832C2CE9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EC17-789A-44A1-BC9B-B58C1CCB2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44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BF5D-5BEA-4D4E-B965-72F8B355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5F553-F91E-4EBE-B513-8C3EB66E3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313E1-5FDE-4EC3-8F14-7D61A482D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C6BFA-13FB-4779-812E-68434E78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FCF57-BF55-40E7-8368-A819965B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FB9C48-A077-4A4D-840F-184C226FB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D84E6-624D-4AC6-808A-104870CCD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CD60F-5D8B-4179-A46B-69E234DBD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5BB6B-F89A-498E-B2FC-A4DC81A4D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1C390-8A98-4700-A70F-5B01E6393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2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84595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EE53-28F5-4CCA-AA64-124371F3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E2F59-11CA-4550-B82F-0D99DC7A0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B9F91-8FD8-4EC9-87B9-0ACC66F37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7A29A-F589-45FC-966A-77149DC7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035DD-7F49-40CF-AE0C-B3ED55E4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3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443B3-23E0-4E53-B974-51D9ECEE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2091A-6004-4333-8C15-2BD432C42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CAD81-EE97-4A8B-BB4E-D86CDA3D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B1A27-0519-4C8A-8D23-D107B519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C215D-9A43-497A-A700-C29E6096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52D6-3E87-4FF4-8CB7-D08CB26A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87D97-43C6-41F1-B870-6A922F05E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C0632-A4BD-4FAC-9D04-5C5CD1A7B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90B33-1E09-46E0-B2D6-B81FE2DDE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F0A48-B4A0-40F2-89F3-401CF6763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7AD48-F1E2-4CB6-AEF8-5C4F5DC9A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52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831A4-9012-4FDE-9D1A-8FCA8F58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A4C8B-AD60-49A9-ADB2-49BB20E8C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261FE-05F0-41C3-B7CF-1DD66CB31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73DB24-834D-4A59-B1CE-15C6220D6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66F93E-6558-438F-980C-01224202B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C70590-A76F-4493-9CC6-676D011D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EF32A-201E-4CE3-9629-058941E11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6CC1A9-7C9C-4DC4-8604-BD5CB8BE6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3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1516-0953-4795-A9FC-3FB6A091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54B44F-0E2C-417A-BFC1-AFF5994B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5CC70-E04A-4F42-ABE8-D804A080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6B3763-1097-44C8-AD37-4CB56FD4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14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6DFC00-7943-4798-BE1C-5E137F737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20180-F8B2-45FF-835A-0DA87D7DE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19397-6ED4-4497-A77E-90A66F62C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4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CE3B1-443D-47C9-9953-F9F75C16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06F78-721F-4D2D-A6D5-C35BE5E29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BA7D5-4AEA-4B6B-A046-787CFB354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F68F2-C3BB-4F5B-96D0-318D5170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EA500-43D6-4D7F-8B96-B0A1E9B3A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9C8D8-94D2-4581-BFC1-D2152023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1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F9AC-10FA-4014-8798-667746A0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3DC515-48C6-4685-9C6B-C80CD46804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8438E-6543-42FE-9138-22E024195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31801-CFF3-4BCA-93F0-B750A732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62DD4-0D88-4AE4-A2FE-B42E48D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01512-F057-429B-910F-18547C3A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60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1A53FD-A66D-4092-8A5C-BE72CF54F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542DB-E91F-4870-B344-18B965975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3C17A-5535-4929-B086-B4C71C84F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E7AA0-49FF-4F27-B979-6A101B0C1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E83F7-ED9B-445A-A446-78BA8E46F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2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s://www.google.com/imgres?imgurl=https%3A%2F%2Fthumbs.dreamstime.com%2Fb%2Fsoccer-15458797.jpg&amp;imgrefurl=https%3A%2F%2Fwww.dreamstime.com%2Fphotos-images%2Fsoccer.html&amp;docid=gmENI51l1i_FCM&amp;tbnid=Wj_VlBPXfgDjfM%3A&amp;vet=10ahUKEwit_oWzo-PjAhWGT98KHXNyAMUQMwhlKAQwBA..i&amp;w=800&amp;h=396&amp;bih=825&amp;biw=1821&amp;q=soccer%20image%20free&amp;ved=0ahUKEwit_oWzo-PjAhWGT98KHXNyAMUQMwhlKAQwBA&amp;iact=mrc&amp;uact=8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www.google.com/imgres?imgurl=http%3A%2F%2Fwallsdesk.com%2Fwp-content%2Fuploads%2F2016%2F08%2FUsain-Bolt-Free-HD-Wallpapers.jpg&amp;imgrefurl=http%3A%2F%2Fwallsdesk.com%2Fusain-bolt%2Fusain-bolt-free-hd-wallpapers%2F&amp;docid=e5e3kdPka6R1RM&amp;tbnid=UgG9j-TOq3WhNM%3A&amp;vet=10ahUKEwi-o7WIpePjAhVppVkKHZuJAW4QMwhdKAswCw..i&amp;w=1920&amp;h=1080&amp;bih=825&amp;biw=1821&amp;q=Usain%20Bolt%20image%20free&amp;ved=0ahUKEwi-o7WIpePjAhVppVkKHZuJAW4QMwhdKAswCw&amp;iact=mrc&amp;uact=8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www.google.com/imgres?imgurl=https%3A%2F%2Fcdn.evoke.ie%2Fwp-content%2Fuploads%2F2019%2F04%2F08170932%2F09_04_emm_jesse_maya_02-copy-696x503.jpg&amp;imgrefurl=https%3A%2F%2Fevoke.ie%2F2019%2F04%2F08%2Fshowbiz%2Femmerdale-jacob-maya-grooming&amp;docid=99zF5QO5TkJ-wM&amp;tbnid=WzBrNTG17STtlM%3A&amp;vet=10ahUKEwjm_---pePjAhUCTd8KHT8PAg4QMwhHKAMwAw..i&amp;w=696&amp;h=503&amp;bih=825&amp;biw=1821&amp;q=emerdale%20image%20free&amp;ved=0ahUKEwjm_---pePjAhUCTd8KHT8PAg4QMwhHKAMwAw&amp;iact=mrc&amp;uact=8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ishgas.co.uk/the-source/our-world-of-energy/surprising-world-of-energy/power-surge" TargetMode="External"/><Relationship Id="rId2" Type="http://schemas.openxmlformats.org/officeDocument/2006/relationships/hyperlink" Target="https://impromptuinc.wordpress.com/2012/03/31/1990-west-germany-england-1-1-0-0-1-1-4-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muscm.blogspot.com/2014/10/forecasting-tv-pickups-in-britain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in front of a crowd&#10;&#10;Description automatically generated">
            <a:extLst>
              <a:ext uri="{FF2B5EF4-FFF2-40B4-BE49-F238E27FC236}">
                <a16:creationId xmlns:a16="http://schemas.microsoft.com/office/drawing/2014/main" id="{F098F50D-8040-4DE7-93CC-574A4D417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23B86B-B5CA-43D4-9BA8-F3BAD0560F72}"/>
              </a:ext>
            </a:extLst>
          </p:cNvPr>
          <p:cNvSpPr/>
          <p:nvPr/>
        </p:nvSpPr>
        <p:spPr>
          <a:xfrm>
            <a:off x="1152525" y="4275292"/>
            <a:ext cx="9886950" cy="2190749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72AB9-89DC-4BFF-B647-4EA933D7A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27474"/>
            <a:ext cx="9144000" cy="1440172"/>
          </a:xfrm>
        </p:spPr>
        <p:txBody>
          <a:bodyPr>
            <a:normAutofit/>
          </a:bodyPr>
          <a:lstStyle/>
          <a:p>
            <a:r>
              <a:rPr lang="en-US" dirty="0"/>
              <a:t>The Power of TV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738ED-145F-4E68-81D1-8DC76CC72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738" y="5367646"/>
            <a:ext cx="9144000" cy="1098395"/>
          </a:xfrm>
        </p:spPr>
        <p:txBody>
          <a:bodyPr>
            <a:normAutofit/>
          </a:bodyPr>
          <a:lstStyle/>
          <a:p>
            <a:r>
              <a:rPr lang="en-US" sz="2000" i="1" dirty="0"/>
              <a:t>An analysis of the UK Phenomenon “TV Pickup”</a:t>
            </a:r>
          </a:p>
          <a:p>
            <a:r>
              <a:rPr lang="en-US" sz="2000" dirty="0"/>
              <a:t>By: Alexis, </a:t>
            </a:r>
            <a:r>
              <a:rPr lang="en-US" sz="2000" dirty="0" err="1"/>
              <a:t>Badou</a:t>
            </a:r>
            <a:r>
              <a:rPr lang="en-US" sz="2000" dirty="0"/>
              <a:t>, Godfrey, Jerry, Lauren, Michael, Pragya, Sancta and </a:t>
            </a:r>
            <a:r>
              <a:rPr lang="en-US" sz="2000" dirty="0" err="1"/>
              <a:t>Yongzhen</a:t>
            </a:r>
            <a:endParaRPr lang="en-US" sz="2000" dirty="0"/>
          </a:p>
          <a:p>
            <a:endParaRPr lang="en-US" sz="2000" i="1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604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E476D7-FD7C-4817-A5D5-98E83496F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421A3-F73C-414A-A497-C414BF4C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381500"/>
            <a:ext cx="9144000" cy="2060730"/>
          </a:xfrm>
          <a:solidFill>
            <a:schemeClr val="bg1">
              <a:alpha val="4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Can we break this down even further?</a:t>
            </a:r>
          </a:p>
        </p:txBody>
      </p:sp>
    </p:spTree>
    <p:extLst>
      <p:ext uri="{BB962C8B-B14F-4D97-AF65-F5344CB8AC3E}">
        <p14:creationId xmlns:p14="http://schemas.microsoft.com/office/powerpoint/2010/main" val="338235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BF10-C043-4F45-9B2B-AD919BB5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66" y="491914"/>
            <a:ext cx="10515600" cy="100689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What is Acorn?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C95128F-9896-473E-A223-890AE13BFA79}"/>
              </a:ext>
            </a:extLst>
          </p:cNvPr>
          <p:cNvSpPr txBox="1">
            <a:spLocks/>
          </p:cNvSpPr>
          <p:nvPr/>
        </p:nvSpPr>
        <p:spPr>
          <a:xfrm>
            <a:off x="5112166" y="995363"/>
            <a:ext cx="6172200" cy="4873625"/>
          </a:xfrm>
          <a:prstGeom prst="rect">
            <a:avLst/>
          </a:prstGeom>
        </p:spPr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22D42FC2-2B0E-4BBB-A63E-668869692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2" y="2948117"/>
            <a:ext cx="5590391" cy="375913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2D6D66-98B7-4D50-9970-E05C887A84A4}"/>
              </a:ext>
            </a:extLst>
          </p:cNvPr>
          <p:cNvSpPr txBox="1"/>
          <p:nvPr/>
        </p:nvSpPr>
        <p:spPr>
          <a:xfrm>
            <a:off x="634702" y="1559905"/>
            <a:ext cx="7208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powerful consumer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Analyzed using demographic data, social factors, population, and consumer behavior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6419F6-D5C9-4C94-AD48-46F25D104C3D}"/>
              </a:ext>
            </a:extLst>
          </p:cNvPr>
          <p:cNvCxnSpPr>
            <a:cxnSpLocks/>
          </p:cNvCxnSpPr>
          <p:nvPr/>
        </p:nvCxnSpPr>
        <p:spPr>
          <a:xfrm>
            <a:off x="634702" y="1334219"/>
            <a:ext cx="10520978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8282CED-2EB2-418C-961C-78668031A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283270"/>
              </p:ext>
            </p:extLst>
          </p:nvPr>
        </p:nvGraphicFramePr>
        <p:xfrm>
          <a:off x="7131551" y="3517707"/>
          <a:ext cx="4024129" cy="2619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3062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D03F6-00E9-4458-A87C-C3CDAC65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00" y="0"/>
            <a:ext cx="4354004" cy="1034249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Flame-Bold"/>
              </a:rPr>
              <a:t>Acorn &amp; TV Pick 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42E1AC-8910-4744-A93B-A42382ABC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0" y="2855096"/>
            <a:ext cx="9946580" cy="298746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2DE871-0C37-4587-8F0C-78F24547F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5400" y="1128389"/>
            <a:ext cx="11091800" cy="17267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looked at these Acorn classifications to see if pickup could be detected in different prosperity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Acorn groups are specified by different colors of lines in the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E6E3AB-4C18-4925-A4F1-5DD66711A422}"/>
              </a:ext>
            </a:extLst>
          </p:cNvPr>
          <p:cNvCxnSpPr>
            <a:cxnSpLocks/>
          </p:cNvCxnSpPr>
          <p:nvPr/>
        </p:nvCxnSpPr>
        <p:spPr>
          <a:xfrm>
            <a:off x="795400" y="2424094"/>
            <a:ext cx="10520978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03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0D0A9A-9434-480B-BEE0-AAA5A048D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037" y="2413472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Flame-Bold"/>
              </a:rPr>
              <a:t>Data Preparation &amp; Processing</a:t>
            </a:r>
          </a:p>
        </p:txBody>
      </p:sp>
    </p:spTree>
    <p:extLst>
      <p:ext uri="{BB962C8B-B14F-4D97-AF65-F5344CB8AC3E}">
        <p14:creationId xmlns:p14="http://schemas.microsoft.com/office/powerpoint/2010/main" val="3074698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B854-F867-426A-8F2C-513D6657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72" y="1013330"/>
            <a:ext cx="4790014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Data Preparation &amp;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54983-F2F7-4157-BFF4-ACBE81D68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72" y="2776498"/>
            <a:ext cx="4340192" cy="2916083"/>
          </a:xfrm>
        </p:spPr>
        <p:txBody>
          <a:bodyPr>
            <a:normAutofit fontScale="77500" lnSpcReduction="20000"/>
          </a:bodyPr>
          <a:lstStyle/>
          <a:p>
            <a:r>
              <a:rPr lang="en-US" sz="3400" dirty="0"/>
              <a:t>UK Power Networks</a:t>
            </a:r>
          </a:p>
          <a:p>
            <a:r>
              <a:rPr lang="en-US" sz="3400" dirty="0"/>
              <a:t>LCL Project</a:t>
            </a:r>
          </a:p>
          <a:p>
            <a:r>
              <a:rPr lang="en-US" sz="3400" dirty="0"/>
              <a:t>5,567 customers</a:t>
            </a:r>
          </a:p>
          <a:p>
            <a:r>
              <a:rPr lang="en-US" sz="3400" dirty="0"/>
              <a:t>Energy usage per half-hr.</a:t>
            </a:r>
          </a:p>
          <a:p>
            <a:r>
              <a:rPr lang="en-US" sz="3400" dirty="0"/>
              <a:t>Measured 2012, 2013</a:t>
            </a:r>
          </a:p>
          <a:p>
            <a:r>
              <a:rPr lang="en-US" sz="3400" dirty="0"/>
              <a:t>CSV file, 10 GB</a:t>
            </a:r>
          </a:p>
          <a:p>
            <a:r>
              <a:rPr lang="en-US" sz="3400" dirty="0"/>
              <a:t>167 million rows</a:t>
            </a:r>
          </a:p>
          <a:p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106598F-986D-4FD1-8B91-20907747F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64" y="3874511"/>
            <a:ext cx="7121507" cy="29834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757C5-4924-41E5-A710-96649C6EDCEE}"/>
              </a:ext>
            </a:extLst>
          </p:cNvPr>
          <p:cNvSpPr txBox="1"/>
          <p:nvPr/>
        </p:nvSpPr>
        <p:spPr>
          <a:xfrm>
            <a:off x="5049288" y="1798972"/>
            <a:ext cx="639117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22:30:00.0000000, 0.168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23:00:00.0000000, 0.183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23:30:00.0000000, 0.21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MAC000006,Std,2012-02-01 00:00:00.0000000, 0.04 ,ACORN-Q,Adversity</a:t>
            </a:r>
          </a:p>
          <a:p>
            <a:pPr algn="ctr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A497F81-0FDD-4DCF-9B41-7DF26D1F61ED}"/>
              </a:ext>
            </a:extLst>
          </p:cNvPr>
          <p:cNvSpPr/>
          <p:nvPr/>
        </p:nvSpPr>
        <p:spPr>
          <a:xfrm>
            <a:off x="8160217" y="3200400"/>
            <a:ext cx="228600" cy="5551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E30ACD-5B0C-47BF-AA12-F86B77BD2331}"/>
              </a:ext>
            </a:extLst>
          </p:cNvPr>
          <p:cNvCxnSpPr>
            <a:cxnSpLocks/>
          </p:cNvCxnSpPr>
          <p:nvPr/>
        </p:nvCxnSpPr>
        <p:spPr>
          <a:xfrm>
            <a:off x="4225290" y="2683902"/>
            <a:ext cx="0" cy="3218360"/>
          </a:xfrm>
          <a:prstGeom prst="line">
            <a:avLst/>
          </a:prstGeom>
          <a:ln w="444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355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B854-F867-426A-8F2C-513D6657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Data Preparation Flow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770EAB-7038-4441-A100-3512A2FD41A1}"/>
              </a:ext>
            </a:extLst>
          </p:cNvPr>
          <p:cNvGrpSpPr/>
          <p:nvPr/>
        </p:nvGrpSpPr>
        <p:grpSpPr>
          <a:xfrm>
            <a:off x="1126156" y="2084187"/>
            <a:ext cx="9785744" cy="1340596"/>
            <a:chOff x="1126156" y="2103437"/>
            <a:chExt cx="9785744" cy="13405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6F7B43B-C8F5-42F8-986D-0FDA7788FEAA}"/>
                </a:ext>
              </a:extLst>
            </p:cNvPr>
            <p:cNvGrpSpPr/>
            <p:nvPr/>
          </p:nvGrpSpPr>
          <p:grpSpPr>
            <a:xfrm>
              <a:off x="1126156" y="2127183"/>
              <a:ext cx="856649" cy="1301817"/>
              <a:chOff x="1126156" y="2127183"/>
              <a:chExt cx="856649" cy="1301817"/>
            </a:xfrm>
          </p:grpSpPr>
          <p:sp>
            <p:nvSpPr>
              <p:cNvPr id="9" name="Flowchart: Magnetic Disk 8">
                <a:extLst>
                  <a:ext uri="{FF2B5EF4-FFF2-40B4-BE49-F238E27FC236}">
                    <a16:creationId xmlns:a16="http://schemas.microsoft.com/office/drawing/2014/main" id="{A4C23742-E62E-4380-9A9B-FF1520F6D88B}"/>
                  </a:ext>
                </a:extLst>
              </p:cNvPr>
              <p:cNvSpPr/>
              <p:nvPr/>
            </p:nvSpPr>
            <p:spPr>
              <a:xfrm>
                <a:off x="1126156" y="2127183"/>
                <a:ext cx="856649" cy="1301817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67D28B-6059-47CB-B552-58C8637680F2}"/>
                  </a:ext>
                </a:extLst>
              </p:cNvPr>
              <p:cNvSpPr txBox="1"/>
              <p:nvPr/>
            </p:nvSpPr>
            <p:spPr>
              <a:xfrm>
                <a:off x="1202814" y="2616468"/>
                <a:ext cx="7033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10 GB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4517DC4-D412-48AF-9F7B-9C0D284EF89F}"/>
                </a:ext>
              </a:extLst>
            </p:cNvPr>
            <p:cNvGrpSpPr/>
            <p:nvPr/>
          </p:nvGrpSpPr>
          <p:grpSpPr>
            <a:xfrm>
              <a:off x="9987188" y="2103437"/>
              <a:ext cx="924712" cy="1316850"/>
              <a:chOff x="9987188" y="2103437"/>
              <a:chExt cx="924712" cy="131685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D6E0043-7D81-4F67-A262-AB363E834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16691" y="2103437"/>
                <a:ext cx="865707" cy="131685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036B30-DACC-421A-9F9A-0EE2B4036AA8}"/>
                  </a:ext>
                </a:extLst>
              </p:cNvPr>
              <p:cNvSpPr txBox="1"/>
              <p:nvPr/>
            </p:nvSpPr>
            <p:spPr>
              <a:xfrm>
                <a:off x="9987188" y="2616468"/>
                <a:ext cx="924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complete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66107E7-C242-4139-9FE3-4DE9EA88E1D2}"/>
                </a:ext>
              </a:extLst>
            </p:cNvPr>
            <p:cNvGrpSpPr/>
            <p:nvPr/>
          </p:nvGrpSpPr>
          <p:grpSpPr>
            <a:xfrm>
              <a:off x="3766048" y="2127183"/>
              <a:ext cx="1116530" cy="1301817"/>
              <a:chOff x="3522158" y="2127183"/>
              <a:chExt cx="1116530" cy="1301817"/>
            </a:xfrm>
          </p:grpSpPr>
          <p:sp>
            <p:nvSpPr>
              <p:cNvPr id="11" name="Flowchart: Multidocument 10">
                <a:extLst>
                  <a:ext uri="{FF2B5EF4-FFF2-40B4-BE49-F238E27FC236}">
                    <a16:creationId xmlns:a16="http://schemas.microsoft.com/office/drawing/2014/main" id="{BB1D3CEF-60A7-48A8-B8B2-1846DF32149F}"/>
                  </a:ext>
                </a:extLst>
              </p:cNvPr>
              <p:cNvSpPr/>
              <p:nvPr/>
            </p:nvSpPr>
            <p:spPr>
              <a:xfrm>
                <a:off x="3522158" y="2127183"/>
                <a:ext cx="1116530" cy="1301817"/>
              </a:xfrm>
              <a:prstGeom prst="flowChartMultidocumen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910C84-A165-47A5-8CAC-60D046AB708B}"/>
                  </a:ext>
                </a:extLst>
              </p:cNvPr>
              <p:cNvSpPr txBox="1"/>
              <p:nvPr/>
            </p:nvSpPr>
            <p:spPr>
              <a:xfrm>
                <a:off x="3627032" y="2616468"/>
                <a:ext cx="7988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24 ‘raw’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AA933F1-3E69-4259-A4F3-C386E55A998A}"/>
                </a:ext>
              </a:extLst>
            </p:cNvPr>
            <p:cNvGrpSpPr/>
            <p:nvPr/>
          </p:nvGrpSpPr>
          <p:grpSpPr>
            <a:xfrm>
              <a:off x="6838324" y="2127183"/>
              <a:ext cx="1133954" cy="1316850"/>
              <a:chOff x="6419360" y="2127183"/>
              <a:chExt cx="1133954" cy="131685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361DD72-05AC-4D64-BCD6-85DE6CB4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9360" y="2127183"/>
                <a:ext cx="1133954" cy="131685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F68D50-1225-4E2B-992D-07D6E78A65A6}"/>
                  </a:ext>
                </a:extLst>
              </p:cNvPr>
              <p:cNvSpPr txBox="1"/>
              <p:nvPr/>
            </p:nvSpPr>
            <p:spPr>
              <a:xfrm>
                <a:off x="6465659" y="2616468"/>
                <a:ext cx="8951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24 ‘clean’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B931706-F80D-4C12-8667-58AED47F0446}"/>
                </a:ext>
              </a:extLst>
            </p:cNvPr>
            <p:cNvSpPr/>
            <p:nvPr/>
          </p:nvSpPr>
          <p:spPr>
            <a:xfrm>
              <a:off x="5408408" y="2626093"/>
              <a:ext cx="904086" cy="34651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pandas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5FD3C3-BE30-4C3B-886C-EF52BBAE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8635" y="2592628"/>
              <a:ext cx="731583" cy="4999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129E21C-052F-4555-A963-F6E54B230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8108" y="2616468"/>
              <a:ext cx="963251" cy="499915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1677C39-881E-4CE2-98A2-75C202BD3D83}"/>
                </a:ext>
              </a:extLst>
            </p:cNvPr>
            <p:cNvCxnSpPr/>
            <p:nvPr/>
          </p:nvCxnSpPr>
          <p:spPr>
            <a:xfrm>
              <a:off x="2098308" y="2823335"/>
              <a:ext cx="317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2A4F18-BD64-452C-B1D6-236D41BCD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2071" y="2741032"/>
              <a:ext cx="402371" cy="16460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4EA23BF-E8FA-4A93-8B10-377130C75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8129" y="2732209"/>
              <a:ext cx="402371" cy="16460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6F531B2-72B1-45A1-B5FA-781C9DA58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2803" y="2744554"/>
              <a:ext cx="402371" cy="16460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248460E-7C9B-4A26-A0F2-9553966A1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84190" y="2741032"/>
              <a:ext cx="402371" cy="16460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D3CB40A-44E1-43C2-BEEE-CFEAAB0E9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4415" y="2732209"/>
              <a:ext cx="402371" cy="164606"/>
            </a:xfrm>
            <a:prstGeom prst="rect">
              <a:avLst/>
            </a:prstGeom>
          </p:spPr>
        </p:pic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3F06D3EC-8EF9-48BE-9EE4-54E3EB1F5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579" y="4415761"/>
            <a:ext cx="3938936" cy="222320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800" dirty="0"/>
              <a:t>Clean – filter out Null.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groupby(['datetime','acorn’])</a:t>
            </a:r>
          </a:p>
          <a:p>
            <a:r>
              <a:rPr lang="en-US" sz="1800" dirty="0"/>
              <a:t>For each datetime:</a:t>
            </a:r>
          </a:p>
          <a:p>
            <a:pPr lvl="1"/>
            <a:r>
              <a:rPr lang="en-US" sz="1400" dirty="0"/>
              <a:t>Sum energy over each rec. in Acorn group</a:t>
            </a:r>
          </a:p>
          <a:p>
            <a:pPr lvl="1"/>
            <a:r>
              <a:rPr lang="en-US" sz="1400" dirty="0"/>
              <a:t>Count records in each Acorn group</a:t>
            </a:r>
          </a:p>
          <a:p>
            <a:r>
              <a:rPr lang="en-US" sz="1800" dirty="0"/>
              <a:t>Total energy and counts over all Acorn Groups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519AB62-BB58-497F-B6E8-1912243AD832}"/>
              </a:ext>
            </a:extLst>
          </p:cNvPr>
          <p:cNvSpPr txBox="1">
            <a:spLocks/>
          </p:cNvSpPr>
          <p:nvPr/>
        </p:nvSpPr>
        <p:spPr>
          <a:xfrm>
            <a:off x="8744759" y="3737563"/>
            <a:ext cx="3161692" cy="178980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Create new columns from datetime:</a:t>
            </a:r>
          </a:p>
          <a:p>
            <a:pPr lvl="1"/>
            <a:r>
              <a:rPr lang="en-US" sz="1400" dirty="0"/>
              <a:t>‘year’</a:t>
            </a:r>
          </a:p>
          <a:p>
            <a:pPr lvl="1"/>
            <a:r>
              <a:rPr lang="en-US" sz="1400" dirty="0"/>
              <a:t>‘month’</a:t>
            </a:r>
          </a:p>
          <a:p>
            <a:pPr lvl="1"/>
            <a:r>
              <a:rPr lang="en-US" sz="1400" dirty="0"/>
              <a:t>‘day’</a:t>
            </a:r>
          </a:p>
          <a:p>
            <a:pPr lvl="1"/>
            <a:r>
              <a:rPr lang="en-US" sz="1400" dirty="0"/>
              <a:t>‘hour’</a:t>
            </a:r>
          </a:p>
          <a:p>
            <a:pPr lvl="1"/>
            <a:r>
              <a:rPr lang="en-US" sz="1400" dirty="0"/>
              <a:t>‘minute’</a:t>
            </a:r>
          </a:p>
          <a:p>
            <a:r>
              <a:rPr lang="en-US" sz="1900" dirty="0"/>
              <a:t>Combine data into one file.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F0263F51-9AE6-4289-8B3A-E160D075F84C}"/>
              </a:ext>
            </a:extLst>
          </p:cNvPr>
          <p:cNvSpPr txBox="1">
            <a:spLocks/>
          </p:cNvSpPr>
          <p:nvPr/>
        </p:nvSpPr>
        <p:spPr>
          <a:xfrm>
            <a:off x="134754" y="3682891"/>
            <a:ext cx="4389119" cy="7178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Separate giant csv file into 24 months.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grep 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Std,2012-04-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10gb.csv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2012-04.csv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FECFDE7-1ECD-4977-903B-45B9CAEF7951}"/>
              </a:ext>
            </a:extLst>
          </p:cNvPr>
          <p:cNvCxnSpPr>
            <a:endCxn id="28" idx="2"/>
          </p:cNvCxnSpPr>
          <p:nvPr/>
        </p:nvCxnSpPr>
        <p:spPr>
          <a:xfrm flipV="1">
            <a:off x="2858703" y="3073293"/>
            <a:ext cx="15724" cy="478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65483A-FFC9-4716-81CA-2DE297774EBD}"/>
              </a:ext>
            </a:extLst>
          </p:cNvPr>
          <p:cNvCxnSpPr/>
          <p:nvPr/>
        </p:nvCxnSpPr>
        <p:spPr>
          <a:xfrm>
            <a:off x="5909912" y="3120438"/>
            <a:ext cx="502891" cy="1114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FA74B9-8A4F-4ED6-BA01-6CF90488A25E}"/>
              </a:ext>
            </a:extLst>
          </p:cNvPr>
          <p:cNvCxnSpPr/>
          <p:nvPr/>
        </p:nvCxnSpPr>
        <p:spPr>
          <a:xfrm>
            <a:off x="9307629" y="3120438"/>
            <a:ext cx="847024" cy="562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11EAE92-5C23-46A6-A9A2-EDD625A018EF}"/>
              </a:ext>
            </a:extLst>
          </p:cNvPr>
          <p:cNvCxnSpPr>
            <a:cxnSpLocks/>
          </p:cNvCxnSpPr>
          <p:nvPr/>
        </p:nvCxnSpPr>
        <p:spPr>
          <a:xfrm>
            <a:off x="946720" y="1481328"/>
            <a:ext cx="9926383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045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639B8E-6046-4DE5-9A70-B38C106A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78" y="597985"/>
            <a:ext cx="11561644" cy="4061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1D9646-E341-46C0-A28F-D4F6D7C45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32" y="3681546"/>
            <a:ext cx="7182076" cy="282593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E7026B-18DB-47A8-843A-0E85543D0CEC}"/>
              </a:ext>
            </a:extLst>
          </p:cNvPr>
          <p:cNvSpPr txBox="1">
            <a:spLocks/>
          </p:cNvSpPr>
          <p:nvPr/>
        </p:nvSpPr>
        <p:spPr>
          <a:xfrm>
            <a:off x="9396186" y="106610"/>
            <a:ext cx="2231571" cy="71256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Flame-Bold"/>
              </a:rPr>
              <a:t>Example:</a:t>
            </a:r>
          </a:p>
          <a:p>
            <a:endParaRPr lang="en-US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4BE36D1-6A52-47F0-B819-E9F14E8ED11C}"/>
              </a:ext>
            </a:extLst>
          </p:cNvPr>
          <p:cNvSpPr/>
          <p:nvPr/>
        </p:nvSpPr>
        <p:spPr>
          <a:xfrm rot="17487509">
            <a:off x="3619097" y="4714315"/>
            <a:ext cx="346510" cy="7603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2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9587-5FC4-4DA0-81E7-CA282DA6E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116" y="974398"/>
            <a:ext cx="4758892" cy="1248290"/>
          </a:xfrm>
        </p:spPr>
        <p:txBody>
          <a:bodyPr anchor="t">
            <a:normAutofit/>
          </a:bodyPr>
          <a:lstStyle/>
          <a:p>
            <a:pPr algn="l"/>
            <a:r>
              <a:rPr lang="en-US" sz="4000" b="1" dirty="0">
                <a:latin typeface="Flame-Bold"/>
              </a:rPr>
              <a:t>GB V. South Korea August 4</a:t>
            </a:r>
            <a:r>
              <a:rPr lang="en-US" sz="4000" b="1" baseline="30000" dirty="0">
                <a:latin typeface="Flame-Bold"/>
              </a:rPr>
              <a:t>th</a:t>
            </a:r>
            <a:r>
              <a:rPr lang="en-US" sz="4000" b="1" dirty="0">
                <a:latin typeface="Flame-Bold"/>
              </a:rPr>
              <a:t>, 2012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501F4-4093-4EC3-809D-0A651B33C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116" y="2084833"/>
            <a:ext cx="4758892" cy="3712463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The 2012 summer Olympics was an international multi-sport event that was held from July 27</a:t>
            </a:r>
            <a:r>
              <a:rPr lang="en-US" sz="2000" baseline="30000" dirty="0"/>
              <a:t>th</a:t>
            </a:r>
            <a:r>
              <a:rPr lang="en-US" sz="2000" dirty="0"/>
              <a:t> to August 12</a:t>
            </a:r>
            <a:r>
              <a:rPr lang="en-US" sz="2000" baseline="30000" dirty="0"/>
              <a:t>th</a:t>
            </a:r>
            <a:r>
              <a:rPr lang="en-US" sz="2000" dirty="0"/>
              <a:t> in Wales. The GB Vs South Korea Soccer Game began at 19:30 GMT at the Millennium Stadium on Saturday August 4, 2012 and ended with a high audience viewing of 12.4 million.</a:t>
            </a:r>
          </a:p>
          <a:p>
            <a:pPr algn="l"/>
            <a:r>
              <a:rPr lang="en-US" sz="2000" dirty="0"/>
              <a:t>We chose to focus on highly viewed sports events in the UK to find large impacts on the power of electricity in GB’s household.</a:t>
            </a:r>
          </a:p>
          <a:p>
            <a:pPr algn="l"/>
            <a:endParaRPr lang="en-US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BCD3ADB-5223-407B-8EC0-98D214BB8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1" r="21327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7532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878F25-C14B-4381-9840-C4B7916B0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2" y="1016000"/>
            <a:ext cx="10580418" cy="425704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0B3A5859-5E47-4AC0-A0DF-FB4BA02E5358}"/>
              </a:ext>
            </a:extLst>
          </p:cNvPr>
          <p:cNvSpPr/>
          <p:nvPr/>
        </p:nvSpPr>
        <p:spPr>
          <a:xfrm rot="10800000">
            <a:off x="9206810" y="4480560"/>
            <a:ext cx="309880" cy="792480"/>
          </a:xfrm>
          <a:prstGeom prst="downArrow">
            <a:avLst/>
          </a:prstGeom>
          <a:solidFill>
            <a:srgbClr val="FFC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417F90-E6E1-4491-A255-DC84010E406F}"/>
              </a:ext>
            </a:extLst>
          </p:cNvPr>
          <p:cNvSpPr/>
          <p:nvPr/>
        </p:nvSpPr>
        <p:spPr>
          <a:xfrm rot="10800000">
            <a:off x="9165482" y="1584959"/>
            <a:ext cx="392537" cy="79248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A7BFA-C8D4-49BC-B15B-BE964978BD25}"/>
              </a:ext>
            </a:extLst>
          </p:cNvPr>
          <p:cNvSpPr txBox="1"/>
          <p:nvPr/>
        </p:nvSpPr>
        <p:spPr>
          <a:xfrm>
            <a:off x="243290" y="146745"/>
            <a:ext cx="11983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Flame-Bold"/>
              </a:rPr>
              <a:t>Case study: </a:t>
            </a:r>
            <a:r>
              <a:rPr lang="en-US" sz="4000" i="1" dirty="0">
                <a:latin typeface="Flame-Bold"/>
              </a:rPr>
              <a:t>Energy Consumption during a Soccer Game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A38E86-9955-4548-BFD3-F3E85A685654}"/>
              </a:ext>
            </a:extLst>
          </p:cNvPr>
          <p:cNvSpPr txBox="1"/>
          <p:nvPr/>
        </p:nvSpPr>
        <p:spPr>
          <a:xfrm>
            <a:off x="8750044" y="529429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F622B-D13C-4010-A392-84A80140002F}"/>
              </a:ext>
            </a:extLst>
          </p:cNvPr>
          <p:cNvSpPr txBox="1"/>
          <p:nvPr/>
        </p:nvSpPr>
        <p:spPr>
          <a:xfrm>
            <a:off x="8732857" y="2377440"/>
            <a:ext cx="119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170B7D-D6EA-4A5B-A99E-049FFFBFA3CC}"/>
              </a:ext>
            </a:extLst>
          </p:cNvPr>
          <p:cNvSpPr txBox="1"/>
          <p:nvPr/>
        </p:nvSpPr>
        <p:spPr>
          <a:xfrm>
            <a:off x="606222" y="5984240"/>
            <a:ext cx="7766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Energy consumption reached to a peak at game break time.</a:t>
            </a:r>
          </a:p>
        </p:txBody>
      </p:sp>
    </p:spTree>
    <p:extLst>
      <p:ext uri="{BB962C8B-B14F-4D97-AF65-F5344CB8AC3E}">
        <p14:creationId xmlns:p14="http://schemas.microsoft.com/office/powerpoint/2010/main" val="89804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55320" y="2671011"/>
            <a:ext cx="5257803" cy="2427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1" dirty="0">
                <a:latin typeface="Flame-Bold"/>
              </a:rPr>
              <a:t>Power consumption during sporting events and soaps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B78F303-8985-4702-9201-B5FF01C980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7" r="21733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6AEE-0938-4C20-A025-8F5B343C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Flame-Bold"/>
              </a:rPr>
              <a:t>What is TV Pickup?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FF30CDD-2423-48A0-A890-56F62DE16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2456275"/>
            <a:ext cx="6095999" cy="386818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F66D97-BFC0-4586-AF79-392E584FA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6623" y="2489329"/>
            <a:ext cx="4770361" cy="390124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The sudden surge in demand for electricity which is unique to Britain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Occurs during breaks of popular TV programs or Sports events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Caused by millions of people collectively switching on </a:t>
            </a:r>
            <a:r>
              <a:rPr lang="en-US" sz="2400" b="1" dirty="0"/>
              <a:t>kettles</a:t>
            </a:r>
            <a:r>
              <a:rPr lang="en-US" sz="2400" dirty="0"/>
              <a:t> to make tea, opening the </a:t>
            </a:r>
            <a:r>
              <a:rPr lang="en-US" sz="2400" b="1" dirty="0"/>
              <a:t>fridge</a:t>
            </a:r>
            <a:r>
              <a:rPr lang="en-US" sz="2400" dirty="0"/>
              <a:t>, or flushing the </a:t>
            </a:r>
            <a:r>
              <a:rPr lang="en-US" sz="2400" b="1" dirty="0"/>
              <a:t>toilets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0223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Flame-Bold"/>
              </a:rPr>
              <a:t>Summary Of Findings</a:t>
            </a:r>
          </a:p>
        </p:txBody>
      </p:sp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id="{EFC95243-41DA-4365-B3BC-B2315370EB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51209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E6FD74-A92D-47F3-BEF0-F1CF70BE292B}"/>
              </a:ext>
            </a:extLst>
          </p:cNvPr>
          <p:cNvSpPr txBox="1"/>
          <p:nvPr/>
        </p:nvSpPr>
        <p:spPr>
          <a:xfrm>
            <a:off x="642257" y="4525347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Flame-Bold"/>
                <a:ea typeface="+mj-ea"/>
                <a:cs typeface="+mj-cs"/>
              </a:rPr>
              <a:t>Soccer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868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D4A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Image result for soccer image free">
            <a:hlinkClick r:id="rId2"/>
            <a:extLst>
              <a:ext uri="{FF2B5EF4-FFF2-40B4-BE49-F238E27FC236}">
                <a16:creationId xmlns:a16="http://schemas.microsoft.com/office/drawing/2014/main" id="{826FE2EF-C42B-47EE-BAA6-435C24FC0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9" r="9601" b="-1"/>
          <a:stretch/>
        </p:blipFill>
        <p:spPr bwMode="auto"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63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5D19CDA-5EBE-4299-ACFB-BE08E449CA0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2" y="4478690"/>
            <a:ext cx="10803498" cy="2029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29AF0-D9EF-444E-B025-DD9BBEF9CB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4731" y="2379310"/>
            <a:ext cx="10982538" cy="182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0ED70-ADE4-4B1D-910E-454F33A4A3C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7146" y="275575"/>
            <a:ext cx="11410123" cy="2103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627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playing football on a field&#10;&#10;Description automatically generated">
            <a:extLst>
              <a:ext uri="{FF2B5EF4-FFF2-40B4-BE49-F238E27FC236}">
                <a16:creationId xmlns:a16="http://schemas.microsoft.com/office/drawing/2014/main" id="{8BB1E8B4-9C67-4ACB-8367-95CD470B1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EADAB8-2C1D-457C-85B9-2C48B14FBBC9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Rugby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98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80167E-8F44-4067-8718-5D325F8A9B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4156" y="372580"/>
            <a:ext cx="99822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2DC0A9-6A1C-4AC2-87ED-DDEA3AD35B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4900" y="4075624"/>
            <a:ext cx="9831456" cy="1858644"/>
          </a:xfrm>
          <a:prstGeom prst="rect">
            <a:avLst/>
          </a:prstGeom>
        </p:spPr>
      </p:pic>
      <p:graphicFrame>
        <p:nvGraphicFramePr>
          <p:cNvPr id="4" name="Content Placeholder 3" descr="Stacked List showing 4 groups arranged from left to right with task descriptions under each group">
            <a:extLst>
              <a:ext uri="{FF2B5EF4-FFF2-40B4-BE49-F238E27FC236}">
                <a16:creationId xmlns:a16="http://schemas.microsoft.com/office/drawing/2014/main" id="{31D2C953-0E28-408F-BF6E-CA9074732B3D}"/>
              </a:ext>
            </a:extLst>
          </p:cNvPr>
          <p:cNvGraphicFramePr>
            <a:graphicFrameLocks/>
          </p:cNvGraphicFramePr>
          <p:nvPr/>
        </p:nvGraphicFramePr>
        <p:xfrm>
          <a:off x="1104900" y="2309320"/>
          <a:ext cx="9982200" cy="1516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978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8ECC2-CD01-42B9-AA39-7088042B1FB6}"/>
              </a:ext>
            </a:extLst>
          </p:cNvPr>
          <p:cNvSpPr txBox="1"/>
          <p:nvPr/>
        </p:nvSpPr>
        <p:spPr>
          <a:xfrm>
            <a:off x="642257" y="4525347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Flame-Bold"/>
                <a:ea typeface="+mj-ea"/>
                <a:cs typeface="+mj-cs"/>
              </a:rPr>
              <a:t>Athletes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35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B24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 descr="Image result for Usain Bolt image free">
            <a:hlinkClick r:id="rId2"/>
            <a:extLst>
              <a:ext uri="{FF2B5EF4-FFF2-40B4-BE49-F238E27FC236}">
                <a16:creationId xmlns:a16="http://schemas.microsoft.com/office/drawing/2014/main" id="{FD20063D-BBAE-4C8D-BC0C-08CC12688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66"/>
          <a:stretch/>
        </p:blipFill>
        <p:spPr bwMode="auto"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2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B6EC2F-A90B-41D1-9EC3-73292C027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8139" y="4550465"/>
            <a:ext cx="10840278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4DB4BA-5907-4846-9811-62B9567D35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80661" y="2676939"/>
            <a:ext cx="10402955" cy="1842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5FB1BF-A34F-4E4F-B099-CF2834B90C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8139" y="464861"/>
            <a:ext cx="10535477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9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8B8861-C0F0-4D8C-A6E3-22BD769850D9}"/>
              </a:ext>
            </a:extLst>
          </p:cNvPr>
          <p:cNvSpPr txBox="1"/>
          <p:nvPr/>
        </p:nvSpPr>
        <p:spPr>
          <a:xfrm>
            <a:off x="7858474" y="640081"/>
            <a:ext cx="3693445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Flame-Bold"/>
                <a:ea typeface="+mj-ea"/>
                <a:cs typeface="+mj-cs"/>
              </a:rPr>
              <a:t>Emmerdale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975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 descr="Image result for emmerdale image free">
            <a:hlinkClick r:id="rId2"/>
            <a:extLst>
              <a:ext uri="{FF2B5EF4-FFF2-40B4-BE49-F238E27FC236}">
                <a16:creationId xmlns:a16="http://schemas.microsoft.com/office/drawing/2014/main" id="{FF611DDA-BBBC-44AA-8C8D-B7D5DEFA2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r="14644"/>
          <a:stretch/>
        </p:blipFill>
        <p:spPr bwMode="auto">
          <a:xfrm>
            <a:off x="815807" y="804672"/>
            <a:ext cx="5934456" cy="524865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0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B02FD-7BBC-43C9-8E93-E4A6378B5C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351" y="458649"/>
            <a:ext cx="10471910" cy="1966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7B9248-6EF5-4C01-B6DC-7978CF52B2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9114" y="2590074"/>
            <a:ext cx="9846366" cy="1677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AE195-8D17-400F-9D74-3399DAF62BE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20418" y="4710530"/>
            <a:ext cx="9846366" cy="144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5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3358EF-8260-4DE1-9DB7-3970CB2D2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3403" y="2413472"/>
            <a:ext cx="6105194" cy="2031055"/>
          </a:xfrm>
        </p:spPr>
        <p:txBody>
          <a:bodyPr>
            <a:normAutofit/>
          </a:bodyPr>
          <a:lstStyle/>
          <a:p>
            <a:r>
              <a:rPr lang="en-US" sz="4700" b="1" dirty="0">
                <a:solidFill>
                  <a:srgbClr val="FFFFFF"/>
                </a:solidFill>
                <a:latin typeface="Flame-Bold"/>
              </a:rPr>
              <a:t>Are Graphs and Anecdotes About Tea Enough?</a:t>
            </a:r>
          </a:p>
        </p:txBody>
      </p:sp>
    </p:spTree>
    <p:extLst>
      <p:ext uri="{BB962C8B-B14F-4D97-AF65-F5344CB8AC3E}">
        <p14:creationId xmlns:p14="http://schemas.microsoft.com/office/powerpoint/2010/main" val="4738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2078B9-C90D-47DF-ABFA-BA18C8512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1" r="21880" b="-1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CE27E-1299-41BA-9D8B-FC55F25F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755" y="1965960"/>
            <a:ext cx="4869179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00"/>
                </a:solidFill>
                <a:latin typeface="Flame-Bold"/>
              </a:rPr>
              <a:t>1990 World Cup Semi Final – West Germany vs. England</a:t>
            </a:r>
            <a:br>
              <a:rPr lang="en-US" dirty="0">
                <a:solidFill>
                  <a:srgbClr val="000000"/>
                </a:solidFill>
                <a:latin typeface="Flame-Regular"/>
              </a:rPr>
            </a:b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35614-0993-4742-8317-9C206BA74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7756" y="3082949"/>
            <a:ext cx="4869179" cy="3047946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Flame-Bold"/>
              </a:rPr>
              <a:t>Power demand: 2800 MW</a:t>
            </a:r>
            <a:endParaRPr lang="en-US" sz="2000" b="1" dirty="0">
              <a:solidFill>
                <a:srgbClr val="000000"/>
              </a:solidFill>
              <a:latin typeface="Flame-Regular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Flame-Regular"/>
              </a:rPr>
              <a:t>When England was defeated in a toe-curling penalty shootout, our hearts sunk as we waved goodbye to a tearful Gazza and the gang. Only a nice cup of tea could console the nation. </a:t>
            </a:r>
            <a:r>
              <a:rPr lang="en-US" sz="2000" b="1" dirty="0">
                <a:solidFill>
                  <a:srgbClr val="000000"/>
                </a:solidFill>
                <a:latin typeface="Flame-Regular"/>
              </a:rPr>
              <a:t>The resulting power surge was the equivalent of 1.12 million kettles being switched on at the same time.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661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5C7B2-5672-480A-B5B6-549DD538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Great Britain Vs. South Korea (again)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D3351-CFB4-4389-B60F-12B551BCE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/>
              <a:t>Seems like the perfect candidate for an observation of ‘pickup’ using our dataset.</a:t>
            </a:r>
          </a:p>
          <a:p>
            <a:pPr marL="0" indent="0">
              <a:buNone/>
            </a:pPr>
            <a:endParaRPr lang="en-US" sz="2200"/>
          </a:p>
          <a:p>
            <a:pPr lvl="1"/>
            <a:r>
              <a:rPr lang="en-US" sz="2200"/>
              <a:t>About 12.36 million Brits. watched.</a:t>
            </a:r>
          </a:p>
          <a:p>
            <a:pPr lvl="1"/>
            <a:r>
              <a:rPr lang="en-US" sz="2200"/>
              <a:t>Occurred as part of the 2012 </a:t>
            </a:r>
            <a:r>
              <a:rPr lang="en-US" sz="2200" b="1" i="1"/>
              <a:t>London</a:t>
            </a:r>
            <a:r>
              <a:rPr lang="en-US" sz="2200"/>
              <a:t> Olympics.</a:t>
            </a:r>
          </a:p>
          <a:p>
            <a:pPr lvl="1"/>
            <a:r>
              <a:rPr lang="en-US" sz="2200"/>
              <a:t>Peak power usage for </a:t>
            </a:r>
            <a:r>
              <a:rPr lang="en-US" sz="2200" b="1" i="1"/>
              <a:t>that entire day </a:t>
            </a:r>
            <a:r>
              <a:rPr lang="en-US" sz="2200"/>
              <a:t>coincided exactly with half-time.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To actually provide some substance to the idea that this is an observation of pickup, we should compare that day’s power consumption with neighboring days.</a:t>
            </a:r>
          </a:p>
        </p:txBody>
      </p:sp>
    </p:spTree>
    <p:extLst>
      <p:ext uri="{BB962C8B-B14F-4D97-AF65-F5344CB8AC3E}">
        <p14:creationId xmlns:p14="http://schemas.microsoft.com/office/powerpoint/2010/main" val="1207143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2290B780-51E6-4799-9510-B9FE2A737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363769"/>
            <a:ext cx="11579569" cy="5750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88675B-D5D9-448A-B2FE-6593B1E173B9}"/>
              </a:ext>
            </a:extLst>
          </p:cNvPr>
          <p:cNvSpPr txBox="1"/>
          <p:nvPr/>
        </p:nvSpPr>
        <p:spPr>
          <a:xfrm>
            <a:off x="1418836" y="5808690"/>
            <a:ext cx="9901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Hmmmmm</a:t>
            </a:r>
            <a:r>
              <a:rPr lang="en-US" sz="4400" dirty="0"/>
              <a:t>.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It’s the min… ( ͠° ͟ʖ ͡°)</a:t>
            </a:r>
            <a:r>
              <a:rPr lang="en-US" sz="60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65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CE08-73CC-4635-BA5E-45EF9469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lame-Bold"/>
              </a:rPr>
              <a:t>Maybe it’s still larger than most other days at the same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23D33-0CA7-4BE0-A898-075BD2438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09783"/>
            <a:ext cx="10515600" cy="1500187"/>
          </a:xfrm>
        </p:spPr>
        <p:txBody>
          <a:bodyPr>
            <a:normAutofit/>
          </a:bodyPr>
          <a:lstStyle/>
          <a:p>
            <a:r>
              <a:rPr lang="en-US" sz="5400" dirty="0"/>
              <a:t> </a:t>
            </a:r>
            <a:r>
              <a:rPr lang="en-US" sz="6000" dirty="0"/>
              <a:t>(☉ ͜ʖ☉)… </a:t>
            </a:r>
            <a:r>
              <a:rPr lang="en-US" sz="2800" i="1" dirty="0"/>
              <a:t>That’s </a:t>
            </a:r>
            <a:r>
              <a:rPr lang="en-US" sz="2800" i="1" dirty="0" err="1"/>
              <a:t>gotta</a:t>
            </a:r>
            <a:r>
              <a:rPr lang="en-US" sz="2800" i="1" dirty="0"/>
              <a:t> be it.</a:t>
            </a:r>
          </a:p>
        </p:txBody>
      </p:sp>
    </p:spTree>
    <p:extLst>
      <p:ext uri="{BB962C8B-B14F-4D97-AF65-F5344CB8AC3E}">
        <p14:creationId xmlns:p14="http://schemas.microsoft.com/office/powerpoint/2010/main" val="626247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AEA80-C78E-4EB9-9010-892DD7663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190" y="285247"/>
            <a:ext cx="6836930" cy="6267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06D35-5340-4574-B04E-D908E616FEA2}"/>
              </a:ext>
            </a:extLst>
          </p:cNvPr>
          <p:cNvSpPr txBox="1"/>
          <p:nvPr/>
        </p:nvSpPr>
        <p:spPr>
          <a:xfrm>
            <a:off x="1184005" y="4354190"/>
            <a:ext cx="299043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n-IN" sz="9600" dirty="0">
                <a:solidFill>
                  <a:schemeClr val="bg1">
                    <a:lumMod val="65000"/>
                  </a:schemeClr>
                </a:solidFill>
              </a:rPr>
              <a:t>ಠ_ಠ</a:t>
            </a:r>
            <a:br>
              <a:rPr lang="kn-IN" dirty="0">
                <a:solidFill>
                  <a:schemeClr val="bg1">
                    <a:lumMod val="65000"/>
                  </a:schemeClr>
                </a:solidFill>
              </a:rPr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ED14B-F702-42C1-9CCE-59ADFB7F1E0D}"/>
              </a:ext>
            </a:extLst>
          </p:cNvPr>
          <p:cNvSpPr txBox="1"/>
          <p:nvPr/>
        </p:nvSpPr>
        <p:spPr>
          <a:xfrm>
            <a:off x="450574" y="1229247"/>
            <a:ext cx="3723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Recall Chebyshev's inequality: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AutoShape 2" descr="\Pr(|X-\mu |\geq k\sigma )\leq {\frac {1}{k^{2}}}.">
            <a:extLst>
              <a:ext uri="{FF2B5EF4-FFF2-40B4-BE49-F238E27FC236}">
                <a16:creationId xmlns:a16="http://schemas.microsoft.com/office/drawing/2014/main" id="{27F2B47E-AD46-4A5C-93B4-A42B3ACE81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0BEC785-BF9B-4586-8315-1F4D0962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6771" y="1601351"/>
            <a:ext cx="1953868" cy="4416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4D3D4-5B86-4FE2-93A6-40F3EA87D849}"/>
              </a:ext>
            </a:extLst>
          </p:cNvPr>
          <p:cNvSpPr txBox="1"/>
          <p:nvPr/>
        </p:nvSpPr>
        <p:spPr>
          <a:xfrm>
            <a:off x="487238" y="2134828"/>
            <a:ext cx="269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Estimate ‘k’:</a:t>
            </a:r>
          </a:p>
          <a:p>
            <a:r>
              <a:rPr lang="en-US" dirty="0"/>
              <a:t>             it’s bigger than 1.5.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41C7C-ADD9-4F32-A169-28354986F33A}"/>
              </a:ext>
            </a:extLst>
          </p:cNvPr>
          <p:cNvSpPr txBox="1"/>
          <p:nvPr/>
        </p:nvSpPr>
        <p:spPr>
          <a:xfrm>
            <a:off x="521694" y="2967335"/>
            <a:ext cx="2620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Draw Conclusion:</a:t>
            </a:r>
          </a:p>
          <a:p>
            <a:r>
              <a:rPr lang="en-US" b="1" i="1" dirty="0"/>
              <a:t>         </a:t>
            </a:r>
            <a:r>
              <a:rPr lang="en-US" i="1" dirty="0"/>
              <a:t>At</a:t>
            </a:r>
            <a:r>
              <a:rPr lang="en-US" b="1" i="1" dirty="0"/>
              <a:t> </a:t>
            </a:r>
            <a:r>
              <a:rPr lang="en-US" i="1" dirty="0"/>
              <a:t>least</a:t>
            </a:r>
            <a:r>
              <a:rPr lang="en-US" b="1" i="1" dirty="0"/>
              <a:t> </a:t>
            </a:r>
            <a:r>
              <a:rPr lang="en-US" i="1" dirty="0"/>
              <a:t>55% of days have larger power usage during the same time.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31344-A62A-4496-B0FA-332A3352EDB0}"/>
              </a:ext>
            </a:extLst>
          </p:cNvPr>
          <p:cNvSpPr txBox="1"/>
          <p:nvPr/>
        </p:nvSpPr>
        <p:spPr>
          <a:xfrm>
            <a:off x="458823" y="5739184"/>
            <a:ext cx="3556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might require more effort than initially anticipated… 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… need to look at more examples</a:t>
            </a:r>
          </a:p>
        </p:txBody>
      </p:sp>
    </p:spTree>
    <p:extLst>
      <p:ext uri="{BB962C8B-B14F-4D97-AF65-F5344CB8AC3E}">
        <p14:creationId xmlns:p14="http://schemas.microsoft.com/office/powerpoint/2010/main" val="2195803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B4D197-847A-478D-B196-31A8D318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2" y="193040"/>
            <a:ext cx="7481455" cy="6471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04F309-DC0E-4147-BF09-2F3980BB15C4}"/>
              </a:ext>
            </a:extLst>
          </p:cNvPr>
          <p:cNvSpPr txBox="1"/>
          <p:nvPr/>
        </p:nvSpPr>
        <p:spPr>
          <a:xfrm>
            <a:off x="7914640" y="762000"/>
            <a:ext cx="3362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Sport: </a:t>
            </a:r>
          </a:p>
          <a:p>
            <a:r>
              <a:rPr lang="en-US" b="1" dirty="0"/>
              <a:t>       </a:t>
            </a:r>
            <a:r>
              <a:rPr lang="en-US" dirty="0"/>
              <a:t>Rugby</a:t>
            </a:r>
          </a:p>
          <a:p>
            <a:r>
              <a:rPr lang="en-US" b="1" dirty="0"/>
              <a:t>Viewership:</a:t>
            </a:r>
          </a:p>
          <a:p>
            <a:r>
              <a:rPr lang="en-US" dirty="0"/>
              <a:t>       &lt; 0.75 million</a:t>
            </a:r>
          </a:p>
          <a:p>
            <a:r>
              <a:rPr lang="en-US" b="1" dirty="0"/>
              <a:t>Power Usage:</a:t>
            </a:r>
          </a:p>
          <a:p>
            <a:r>
              <a:rPr lang="en-US" dirty="0"/>
              <a:t>        Greater than </a:t>
            </a:r>
            <a:r>
              <a:rPr lang="en-US" b="1" i="1" dirty="0"/>
              <a:t>at least </a:t>
            </a:r>
            <a:r>
              <a:rPr lang="en-US" dirty="0"/>
              <a:t>%75 of other days at the same time.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CBE3A-A28A-4C4E-8738-E2F8AA388AA0}"/>
              </a:ext>
            </a:extLst>
          </p:cNvPr>
          <p:cNvSpPr txBox="1"/>
          <p:nvPr/>
        </p:nvSpPr>
        <p:spPr>
          <a:xfrm>
            <a:off x="8123362" y="4803338"/>
            <a:ext cx="33629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>
                <a:solidFill>
                  <a:schemeClr val="bg1">
                    <a:lumMod val="65000"/>
                  </a:schemeClr>
                </a:solidFill>
              </a:rPr>
              <a:t>ヽ</a:t>
            </a:r>
            <a:r>
              <a:rPr lang="en-US" altLang="ja-JP" sz="6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n-IN" sz="6000" dirty="0">
                <a:solidFill>
                  <a:schemeClr val="bg1">
                    <a:lumMod val="65000"/>
                  </a:schemeClr>
                </a:solidFill>
              </a:rPr>
              <a:t>ಠ▃ಠ)</a:t>
            </a:r>
            <a:r>
              <a:rPr lang="ja-JP" altLang="en-US" sz="6000" dirty="0">
                <a:solidFill>
                  <a:schemeClr val="bg1">
                    <a:lumMod val="65000"/>
                  </a:schemeClr>
                </a:solidFill>
              </a:rPr>
              <a:t>ﾉ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&amp;%@%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is this….</a:t>
            </a:r>
          </a:p>
        </p:txBody>
      </p:sp>
    </p:spTree>
    <p:extLst>
      <p:ext uri="{BB962C8B-B14F-4D97-AF65-F5344CB8AC3E}">
        <p14:creationId xmlns:p14="http://schemas.microsoft.com/office/powerpoint/2010/main" val="1131665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F73FF-E00A-41C3-B63C-356A5D08E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69584"/>
            <a:ext cx="10972800" cy="53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85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8B56B-36D5-4340-9748-51A131ADA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33" y="204304"/>
            <a:ext cx="6659880" cy="4993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CE19C-C142-479E-9111-2703701FA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5" y="1967948"/>
            <a:ext cx="4981171" cy="4695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1F3169-D0DD-4BCC-BE21-AD9BBD91E4C7}"/>
              </a:ext>
            </a:extLst>
          </p:cNvPr>
          <p:cNvSpPr txBox="1"/>
          <p:nvPr/>
        </p:nvSpPr>
        <p:spPr>
          <a:xfrm>
            <a:off x="417443" y="477078"/>
            <a:ext cx="4442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n-IN" sz="2800" dirty="0">
                <a:solidFill>
                  <a:schemeClr val="bg1">
                    <a:lumMod val="50000"/>
                  </a:schemeClr>
                </a:solidFill>
              </a:rPr>
              <a:t>(╭ರ_•́)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hmm...</a:t>
            </a:r>
          </a:p>
          <a:p>
            <a:r>
              <a:rPr lang="en-US" sz="2800" dirty="0"/>
              <a:t> …. more latent conditioning than expected.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DAFE8-D57C-407E-9DDA-7D6237255E25}"/>
              </a:ext>
            </a:extLst>
          </p:cNvPr>
          <p:cNvSpPr txBox="1"/>
          <p:nvPr/>
        </p:nvSpPr>
        <p:spPr>
          <a:xfrm>
            <a:off x="5728252" y="5269180"/>
            <a:ext cx="5691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n-IN" sz="4000" dirty="0">
                <a:solidFill>
                  <a:schemeClr val="bg1">
                    <a:lumMod val="75000"/>
                  </a:schemeClr>
                </a:solidFill>
              </a:rPr>
              <a:t>ಠ</a:t>
            </a:r>
            <a:r>
              <a:rPr lang="ar-AE" sz="4000" dirty="0">
                <a:solidFill>
                  <a:schemeClr val="bg1">
                    <a:lumMod val="75000"/>
                  </a:schemeClr>
                </a:solidFill>
              </a:rPr>
              <a:t>ل͜</a:t>
            </a:r>
            <a:r>
              <a:rPr lang="kn-IN" sz="4000" dirty="0">
                <a:solidFill>
                  <a:schemeClr val="bg1">
                    <a:lumMod val="75000"/>
                  </a:schemeClr>
                </a:solidFill>
              </a:rPr>
              <a:t>ಠ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this is going to be fun to screw around with…</a:t>
            </a:r>
          </a:p>
        </p:txBody>
      </p:sp>
    </p:spTree>
    <p:extLst>
      <p:ext uri="{BB962C8B-B14F-4D97-AF65-F5344CB8AC3E}">
        <p14:creationId xmlns:p14="http://schemas.microsoft.com/office/powerpoint/2010/main" val="905328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F73FF-E00A-41C3-B63C-356A5D08E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69584"/>
            <a:ext cx="10972800" cy="53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30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D0B78-1AD7-4253-8BEE-2956830B1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4" y="1842568"/>
            <a:ext cx="6351286" cy="4448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140173-5E5B-477D-A8FF-4B9A4045A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40" y="1822691"/>
            <a:ext cx="5356359" cy="4448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13E26-B127-445D-A2CD-FA811AFB9BAC}"/>
              </a:ext>
            </a:extLst>
          </p:cNvPr>
          <p:cNvSpPr txBox="1"/>
          <p:nvPr/>
        </p:nvSpPr>
        <p:spPr>
          <a:xfrm>
            <a:off x="9088441" y="6271225"/>
            <a:ext cx="134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Z-Score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87BEA5-40B6-4DAE-B9E2-345834BEDABD}"/>
              </a:ext>
            </a:extLst>
          </p:cNvPr>
          <p:cNvSpPr txBox="1"/>
          <p:nvPr/>
        </p:nvSpPr>
        <p:spPr>
          <a:xfrm>
            <a:off x="2832535" y="6271225"/>
            <a:ext cx="134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Signal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3EE22E-FE68-40CC-89E0-CB1637B54C17}"/>
              </a:ext>
            </a:extLst>
          </p:cNvPr>
          <p:cNvSpPr/>
          <p:nvPr/>
        </p:nvSpPr>
        <p:spPr>
          <a:xfrm>
            <a:off x="830008" y="397933"/>
            <a:ext cx="35698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before I get distracted..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3D75-3EB0-458D-89D8-0060054CA45C}"/>
              </a:ext>
            </a:extLst>
          </p:cNvPr>
          <p:cNvSpPr txBox="1"/>
          <p:nvPr/>
        </p:nvSpPr>
        <p:spPr>
          <a:xfrm>
            <a:off x="531743" y="1154562"/>
            <a:ext cx="4939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Christmas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68518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F09B-5199-476E-975C-E195790F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47E9D-A37A-41E3-92A3-4594FAF0D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660"/>
            <a:ext cx="10515600" cy="4351338"/>
          </a:xfrm>
        </p:spPr>
        <p:txBody>
          <a:bodyPr>
            <a:normAutofit/>
          </a:bodyPr>
          <a:lstStyle/>
          <a:p>
            <a:r>
              <a:rPr lang="en-US" sz="1200" dirty="0"/>
              <a:t>1990 W Germany v. England: </a:t>
            </a:r>
            <a:r>
              <a:rPr lang="en-US" sz="1200" dirty="0">
                <a:hlinkClick r:id="rId2"/>
              </a:rPr>
              <a:t>https://impromptuinc.wordpress.com/2012/03/31/1990-west-germany-england-1-1-0-0-1-1-4-3/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https://www.britishgas.co.uk/the-source/our-world-of-energy/surprising-world-of-energy/power-surge</a:t>
            </a:r>
            <a:endParaRPr lang="en-US" sz="1200" dirty="0"/>
          </a:p>
          <a:p>
            <a:r>
              <a:rPr lang="en-US" sz="1200" dirty="0"/>
              <a:t>https://www.geek.com/geek-cetera/tea-time-in-britain-causes-predictable-massive-surge-in-electricity-demand-1535023/</a:t>
            </a:r>
          </a:p>
          <a:p>
            <a:r>
              <a:rPr lang="en-US" sz="1200" dirty="0"/>
              <a:t>http://news.bbc.co.uk/2/hi/uk_news/magazine/6981356.stm</a:t>
            </a:r>
          </a:p>
          <a:p>
            <a:r>
              <a:rPr lang="en-US" sz="1200" dirty="0"/>
              <a:t>https://acorn.caci.co.uk/what-is-acorn</a:t>
            </a:r>
          </a:p>
          <a:p>
            <a:r>
              <a:rPr lang="en-US" sz="1200" dirty="0"/>
              <a:t>https://www.telegraph.co.uk/news/earth/energy/7819443/National-Grid-anticipates-power-surges-during-World-Cup.html</a:t>
            </a:r>
          </a:p>
          <a:p>
            <a:r>
              <a:rPr lang="en-US" sz="1200" dirty="0"/>
              <a:t>https://en.wikipedia.org/wiki/EastEnders </a:t>
            </a:r>
          </a:p>
          <a:p>
            <a:r>
              <a:rPr lang="en-US" sz="1200" dirty="0">
                <a:hlinkClick r:id="rId4"/>
              </a:rPr>
              <a:t>http://cmuscm.blogspot.com/2014/10/forecasting-tv-pickups-in-britain.html</a:t>
            </a:r>
            <a:r>
              <a:rPr lang="en-US" sz="12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48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018C59-7E8C-45EF-8DCC-076C36DBB8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4005" r="23759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10CF7-7672-45F3-BA0C-5A5E0437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92" y="1994039"/>
            <a:ext cx="4803636" cy="131166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00"/>
                </a:solidFill>
                <a:latin typeface="Flame-Bold"/>
              </a:rPr>
              <a:t>2013 Andy Murray wins Wimbledon Men’s Final</a:t>
            </a:r>
            <a:br>
              <a:rPr lang="en-US" dirty="0">
                <a:solidFill>
                  <a:srgbClr val="000000"/>
                </a:solidFill>
                <a:latin typeface="Flame-Regular"/>
              </a:rPr>
            </a:b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21DB-2AB2-4712-8FF5-9EA924CEB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87" y="2511992"/>
            <a:ext cx="4706803" cy="378883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Flame-Bold"/>
              </a:rPr>
              <a:t>Power demand: 1110 MW</a:t>
            </a:r>
            <a:endParaRPr lang="en-US" sz="2000" b="1" dirty="0">
              <a:solidFill>
                <a:srgbClr val="000000"/>
              </a:solidFill>
              <a:latin typeface="Flame-Regular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Flame-Regular"/>
              </a:rPr>
              <a:t>The first British male to win Wimbledon since Fred Perry saw thousands of us celebrate by reaching for that celebratory jug of </a:t>
            </a:r>
            <a:r>
              <a:rPr lang="en-US" sz="2000" dirty="0" err="1">
                <a:solidFill>
                  <a:srgbClr val="000000"/>
                </a:solidFill>
                <a:latin typeface="Flame-Regular"/>
              </a:rPr>
              <a:t>Pimms</a:t>
            </a:r>
            <a:r>
              <a:rPr lang="en-US" sz="2000" dirty="0">
                <a:solidFill>
                  <a:srgbClr val="000000"/>
                </a:solidFill>
                <a:latin typeface="Flame-Regular"/>
              </a:rPr>
              <a:t> that was chilling in the fridge.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818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C69C-13C5-45C5-86B3-827E97E5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56" y="2551795"/>
            <a:ext cx="10588434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b="1" kern="1200" dirty="0">
                <a:latin typeface="Flame-Bold"/>
              </a:rPr>
              <a:t>So what’s the tea?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Tea">
            <a:extLst>
              <a:ext uri="{FF2B5EF4-FFF2-40B4-BE49-F238E27FC236}">
                <a16:creationId xmlns:a16="http://schemas.microsoft.com/office/drawing/2014/main" id="{EA8D5CED-B17B-4B69-8055-3588D52A8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624" y="2437140"/>
            <a:ext cx="2928114" cy="29281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62C7A-DAE7-41B8-A274-65A4B1D7E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2207" y="3901197"/>
            <a:ext cx="6282169" cy="83834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The real question is, can TV Pickup be detected and, if so, how?</a:t>
            </a:r>
          </a:p>
        </p:txBody>
      </p:sp>
    </p:spTree>
    <p:extLst>
      <p:ext uri="{BB962C8B-B14F-4D97-AF65-F5344CB8AC3E}">
        <p14:creationId xmlns:p14="http://schemas.microsoft.com/office/powerpoint/2010/main" val="63094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 up of a sign&#10;&#10;Description automatically generated">
            <a:extLst>
              <a:ext uri="{FF2B5EF4-FFF2-40B4-BE49-F238E27FC236}">
                <a16:creationId xmlns:a16="http://schemas.microsoft.com/office/drawing/2014/main" id="{1FAC31EA-F0FE-4167-B894-695A64F068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5" r="872" b="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F3B74D-59CF-430D-8174-3C87E2D43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98" r="2047" b="-2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C7B71-03F6-4D2B-81ED-A8B7B70F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69" y="1142006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000000"/>
                </a:solidFill>
                <a:latin typeface="Flame-Bold"/>
              </a:rPr>
              <a:t>Can We Detect TV Pick 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894-C627-4827-8CDB-0C7F75970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997" y="2272143"/>
            <a:ext cx="4803637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/>
            <a:r>
              <a:rPr lang="en-US" sz="2000" b="1" dirty="0">
                <a:solidFill>
                  <a:srgbClr val="000000"/>
                </a:solidFill>
              </a:rPr>
              <a:t>Hypothesis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Can TV Pick Up can be detected for major sports events and popular soap operas?</a:t>
            </a:r>
          </a:p>
          <a:p>
            <a:pPr marL="57150"/>
            <a:r>
              <a:rPr lang="en-US" sz="2000" b="1" dirty="0">
                <a:solidFill>
                  <a:srgbClr val="000000"/>
                </a:solidFill>
              </a:rPr>
              <a:t>How do we detect TV Pickup?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We need to look for a spike in power usage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We need to confirm that the pickup is not coming from an “unknown” factor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8A1C4-F2A2-4201-BD6A-5C06ADEB05C7}"/>
              </a:ext>
            </a:extLst>
          </p:cNvPr>
          <p:cNvSpPr txBox="1"/>
          <p:nvPr/>
        </p:nvSpPr>
        <p:spPr>
          <a:xfrm>
            <a:off x="796569" y="62262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</a:t>
            </a:r>
            <a:r>
              <a:rPr lang="en-US" dirty="0">
                <a:solidFill>
                  <a:srgbClr val="000000"/>
                </a:solidFill>
              </a:rPr>
              <a:t>5 April 2001 : EastEnders – Lisa admits shooting Phil 2290MW</a:t>
            </a:r>
          </a:p>
        </p:txBody>
      </p:sp>
    </p:spTree>
    <p:extLst>
      <p:ext uri="{BB962C8B-B14F-4D97-AF65-F5344CB8AC3E}">
        <p14:creationId xmlns:p14="http://schemas.microsoft.com/office/powerpoint/2010/main" val="3201714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1496-CF9D-4175-8292-7B3687A5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1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Detecting TV Pickup: </a:t>
            </a:r>
            <a:br>
              <a:rPr lang="en-US" sz="4000" b="1" dirty="0"/>
            </a:br>
            <a:r>
              <a:rPr lang="en-US" sz="3200" i="1" dirty="0"/>
              <a:t>What factors should we consider?</a:t>
            </a:r>
            <a:endParaRPr lang="en-US" sz="4000" i="1" dirty="0"/>
          </a:p>
        </p:txBody>
      </p:sp>
      <p:pic>
        <p:nvPicPr>
          <p:cNvPr id="9" name="Graphic 8" descr="Upward trend">
            <a:extLst>
              <a:ext uri="{FF2B5EF4-FFF2-40B4-BE49-F238E27FC236}">
                <a16:creationId xmlns:a16="http://schemas.microsoft.com/office/drawing/2014/main" id="{9E854AB7-EB89-4A2F-BEFF-031BFCED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207" y="2210635"/>
            <a:ext cx="2436728" cy="2436728"/>
          </a:xfrm>
          <a:prstGeom prst="rect">
            <a:avLst/>
          </a:prstGeom>
        </p:spPr>
      </p:pic>
      <p:pic>
        <p:nvPicPr>
          <p:cNvPr id="11" name="Graphic 10" descr="Television">
            <a:extLst>
              <a:ext uri="{FF2B5EF4-FFF2-40B4-BE49-F238E27FC236}">
                <a16:creationId xmlns:a16="http://schemas.microsoft.com/office/drawing/2014/main" id="{313010CF-54AE-44BE-A757-82B8200F7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5162" y="2210636"/>
            <a:ext cx="2556907" cy="2436728"/>
          </a:xfrm>
          <a:prstGeom prst="rect">
            <a:avLst/>
          </a:prstGeom>
        </p:spPr>
      </p:pic>
      <p:pic>
        <p:nvPicPr>
          <p:cNvPr id="15" name="Graphic 14" descr="Lightning bolt">
            <a:extLst>
              <a:ext uri="{FF2B5EF4-FFF2-40B4-BE49-F238E27FC236}">
                <a16:creationId xmlns:a16="http://schemas.microsoft.com/office/drawing/2014/main" id="{1F7F383B-3BD1-4B5C-A2E5-C87EAB5C9F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871" y="2210635"/>
            <a:ext cx="2436728" cy="2436728"/>
          </a:xfrm>
          <a:prstGeom prst="rect">
            <a:avLst/>
          </a:prstGeom>
        </p:spPr>
      </p:pic>
      <p:pic>
        <p:nvPicPr>
          <p:cNvPr id="17" name="Graphic 16" descr="Question mark">
            <a:extLst>
              <a:ext uri="{FF2B5EF4-FFF2-40B4-BE49-F238E27FC236}">
                <a16:creationId xmlns:a16="http://schemas.microsoft.com/office/drawing/2014/main" id="{BDA844E9-CE2B-4DAD-8554-93095640A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2935" y="2210635"/>
            <a:ext cx="2436727" cy="24367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4B62FE-87C3-4F99-83CD-45D9C3698A5B}"/>
              </a:ext>
            </a:extLst>
          </p:cNvPr>
          <p:cNvSpPr txBox="1"/>
          <p:nvPr/>
        </p:nvSpPr>
        <p:spPr>
          <a:xfrm>
            <a:off x="102387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 Usage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FF945-2380-4780-86DC-B8D99334D88D}"/>
              </a:ext>
            </a:extLst>
          </p:cNvPr>
          <p:cNvSpPr txBox="1"/>
          <p:nvPr/>
        </p:nvSpPr>
        <p:spPr>
          <a:xfrm>
            <a:off x="367525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TV Ratings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8F9ABE-9A1B-4C8A-BD22-9EFB71C6C6B5}"/>
              </a:ext>
            </a:extLst>
          </p:cNvPr>
          <p:cNvSpPr txBox="1"/>
          <p:nvPr/>
        </p:nvSpPr>
        <p:spPr>
          <a:xfrm>
            <a:off x="6296162" y="5167306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Detecting Pickup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63531-67E0-43BD-9BA6-FB2C627FD0BD}"/>
              </a:ext>
            </a:extLst>
          </p:cNvPr>
          <p:cNvSpPr txBox="1"/>
          <p:nvPr/>
        </p:nvSpPr>
        <p:spPr>
          <a:xfrm>
            <a:off x="8917073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Spurious Factors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9FF058-6A78-4836-BD2D-CBAC4F111E45}"/>
              </a:ext>
            </a:extLst>
          </p:cNvPr>
          <p:cNvCxnSpPr>
            <a:cxnSpLocks/>
          </p:cNvCxnSpPr>
          <p:nvPr/>
        </p:nvCxnSpPr>
        <p:spPr>
          <a:xfrm>
            <a:off x="1273279" y="4937760"/>
            <a:ext cx="992638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07BB0F-1EC1-4375-9410-3DE2223991D0}"/>
              </a:ext>
            </a:extLst>
          </p:cNvPr>
          <p:cNvCxnSpPr>
            <a:cxnSpLocks/>
          </p:cNvCxnSpPr>
          <p:nvPr/>
        </p:nvCxnSpPr>
        <p:spPr>
          <a:xfrm>
            <a:off x="1333369" y="5858256"/>
            <a:ext cx="986629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48192C-B163-4975-BCDB-304D9DFA5ABC}"/>
              </a:ext>
            </a:extLst>
          </p:cNvPr>
          <p:cNvCxnSpPr>
            <a:cxnSpLocks/>
          </p:cNvCxnSpPr>
          <p:nvPr/>
        </p:nvCxnSpPr>
        <p:spPr>
          <a:xfrm>
            <a:off x="360930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79A161-06D2-4FBF-B882-D1BE0C4EF72F}"/>
              </a:ext>
            </a:extLst>
          </p:cNvPr>
          <p:cNvCxnSpPr>
            <a:cxnSpLocks/>
          </p:cNvCxnSpPr>
          <p:nvPr/>
        </p:nvCxnSpPr>
        <p:spPr>
          <a:xfrm>
            <a:off x="595626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80D2EF-7121-4FAD-8252-6AF406EE4A73}"/>
              </a:ext>
            </a:extLst>
          </p:cNvPr>
          <p:cNvCxnSpPr>
            <a:cxnSpLocks/>
          </p:cNvCxnSpPr>
          <p:nvPr/>
        </p:nvCxnSpPr>
        <p:spPr>
          <a:xfrm>
            <a:off x="8765918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43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4072-963A-40A9-9A76-3D64D084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79243"/>
            <a:ext cx="2453640" cy="309951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Flame-Bold"/>
              </a:rPr>
              <a:t>Detecting Pickup Example:</a:t>
            </a:r>
          </a:p>
        </p:txBody>
      </p:sp>
      <p:pic>
        <p:nvPicPr>
          <p:cNvPr id="1026" name="Picture 2" descr="015-Wimbledon-Womens-Final_Tennis_1.png">
            <a:extLst>
              <a:ext uri="{FF2B5EF4-FFF2-40B4-BE49-F238E27FC236}">
                <a16:creationId xmlns:a16="http://schemas.microsoft.com/office/drawing/2014/main" id="{5FA706C7-B6D6-4F37-82BA-57B817BCF4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72" y="106045"/>
            <a:ext cx="7250084" cy="664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588DCD-09A4-4063-A08B-90711BEF18AF}"/>
              </a:ext>
            </a:extLst>
          </p:cNvPr>
          <p:cNvCxnSpPr/>
          <p:nvPr/>
        </p:nvCxnSpPr>
        <p:spPr>
          <a:xfrm>
            <a:off x="3520440" y="819150"/>
            <a:ext cx="0" cy="5086350"/>
          </a:xfrm>
          <a:prstGeom prst="line">
            <a:avLst/>
          </a:prstGeom>
          <a:ln w="444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551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1496-CF9D-4175-8292-7B3687A5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1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Detecting TV Pickup: </a:t>
            </a:r>
            <a:br>
              <a:rPr lang="en-US" sz="4000" b="1" dirty="0"/>
            </a:br>
            <a:r>
              <a:rPr lang="en-US" sz="3200" i="1" dirty="0"/>
              <a:t>What factors should we consider?</a:t>
            </a:r>
            <a:endParaRPr lang="en-US" sz="4000" i="1" dirty="0"/>
          </a:p>
        </p:txBody>
      </p:sp>
      <p:pic>
        <p:nvPicPr>
          <p:cNvPr id="9" name="Graphic 8" descr="Upward trend">
            <a:extLst>
              <a:ext uri="{FF2B5EF4-FFF2-40B4-BE49-F238E27FC236}">
                <a16:creationId xmlns:a16="http://schemas.microsoft.com/office/drawing/2014/main" id="{9E854AB7-EB89-4A2F-BEFF-031BFCED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207" y="2210635"/>
            <a:ext cx="2436728" cy="2436728"/>
          </a:xfrm>
          <a:prstGeom prst="rect">
            <a:avLst/>
          </a:prstGeom>
        </p:spPr>
      </p:pic>
      <p:pic>
        <p:nvPicPr>
          <p:cNvPr id="11" name="Graphic 10" descr="Television">
            <a:extLst>
              <a:ext uri="{FF2B5EF4-FFF2-40B4-BE49-F238E27FC236}">
                <a16:creationId xmlns:a16="http://schemas.microsoft.com/office/drawing/2014/main" id="{313010CF-54AE-44BE-A757-82B8200F7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5162" y="2210636"/>
            <a:ext cx="2556907" cy="2436728"/>
          </a:xfrm>
          <a:prstGeom prst="rect">
            <a:avLst/>
          </a:prstGeom>
        </p:spPr>
      </p:pic>
      <p:pic>
        <p:nvPicPr>
          <p:cNvPr id="15" name="Graphic 14" descr="Lightning bolt">
            <a:extLst>
              <a:ext uri="{FF2B5EF4-FFF2-40B4-BE49-F238E27FC236}">
                <a16:creationId xmlns:a16="http://schemas.microsoft.com/office/drawing/2014/main" id="{1F7F383B-3BD1-4B5C-A2E5-C87EAB5C9F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871" y="2210635"/>
            <a:ext cx="2436728" cy="2436728"/>
          </a:xfrm>
          <a:prstGeom prst="rect">
            <a:avLst/>
          </a:prstGeom>
        </p:spPr>
      </p:pic>
      <p:pic>
        <p:nvPicPr>
          <p:cNvPr id="17" name="Graphic 16" descr="Question mark">
            <a:extLst>
              <a:ext uri="{FF2B5EF4-FFF2-40B4-BE49-F238E27FC236}">
                <a16:creationId xmlns:a16="http://schemas.microsoft.com/office/drawing/2014/main" id="{BDA844E9-CE2B-4DAD-8554-93095640A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2935" y="2210635"/>
            <a:ext cx="2436727" cy="24367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4B62FE-87C3-4F99-83CD-45D9C3698A5B}"/>
              </a:ext>
            </a:extLst>
          </p:cNvPr>
          <p:cNvSpPr txBox="1"/>
          <p:nvPr/>
        </p:nvSpPr>
        <p:spPr>
          <a:xfrm>
            <a:off x="102387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Power/Usage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FF945-2380-4780-86DC-B8D99334D88D}"/>
              </a:ext>
            </a:extLst>
          </p:cNvPr>
          <p:cNvSpPr txBox="1"/>
          <p:nvPr/>
        </p:nvSpPr>
        <p:spPr>
          <a:xfrm>
            <a:off x="367525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TV Ratings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8F9ABE-9A1B-4C8A-BD22-9EFB71C6C6B5}"/>
              </a:ext>
            </a:extLst>
          </p:cNvPr>
          <p:cNvSpPr txBox="1"/>
          <p:nvPr/>
        </p:nvSpPr>
        <p:spPr>
          <a:xfrm>
            <a:off x="6296162" y="5167306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Detecting Pickup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63531-67E0-43BD-9BA6-FB2C627FD0BD}"/>
              </a:ext>
            </a:extLst>
          </p:cNvPr>
          <p:cNvSpPr txBox="1"/>
          <p:nvPr/>
        </p:nvSpPr>
        <p:spPr>
          <a:xfrm>
            <a:off x="8917073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Spurious Factors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9FF058-6A78-4836-BD2D-CBAC4F111E45}"/>
              </a:ext>
            </a:extLst>
          </p:cNvPr>
          <p:cNvCxnSpPr>
            <a:cxnSpLocks/>
          </p:cNvCxnSpPr>
          <p:nvPr/>
        </p:nvCxnSpPr>
        <p:spPr>
          <a:xfrm>
            <a:off x="1273279" y="4937760"/>
            <a:ext cx="992638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07BB0F-1EC1-4375-9410-3DE2223991D0}"/>
              </a:ext>
            </a:extLst>
          </p:cNvPr>
          <p:cNvCxnSpPr>
            <a:cxnSpLocks/>
          </p:cNvCxnSpPr>
          <p:nvPr/>
        </p:nvCxnSpPr>
        <p:spPr>
          <a:xfrm>
            <a:off x="1333369" y="5858256"/>
            <a:ext cx="986629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48192C-B163-4975-BCDB-304D9DFA5ABC}"/>
              </a:ext>
            </a:extLst>
          </p:cNvPr>
          <p:cNvCxnSpPr>
            <a:cxnSpLocks/>
          </p:cNvCxnSpPr>
          <p:nvPr/>
        </p:nvCxnSpPr>
        <p:spPr>
          <a:xfrm>
            <a:off x="360930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79A161-06D2-4FBF-B882-D1BE0C4EF72F}"/>
              </a:ext>
            </a:extLst>
          </p:cNvPr>
          <p:cNvCxnSpPr>
            <a:cxnSpLocks/>
          </p:cNvCxnSpPr>
          <p:nvPr/>
        </p:nvCxnSpPr>
        <p:spPr>
          <a:xfrm>
            <a:off x="595626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80D2EF-7121-4FAD-8252-6AF406EE4A73}"/>
              </a:ext>
            </a:extLst>
          </p:cNvPr>
          <p:cNvCxnSpPr>
            <a:cxnSpLocks/>
          </p:cNvCxnSpPr>
          <p:nvPr/>
        </p:nvCxnSpPr>
        <p:spPr>
          <a:xfrm>
            <a:off x="8765918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592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1549</Words>
  <Application>Microsoft Office PowerPoint</Application>
  <PresentationFormat>Widescreen</PresentationFormat>
  <Paragraphs>196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Courier New</vt:lpstr>
      <vt:lpstr>Flame-Bold</vt:lpstr>
      <vt:lpstr>Flame-Regular</vt:lpstr>
      <vt:lpstr>Office Theme</vt:lpstr>
      <vt:lpstr>The Power of TV</vt:lpstr>
      <vt:lpstr>What is TV Pickup?</vt:lpstr>
      <vt:lpstr>1990 World Cup Semi Final – West Germany vs. England </vt:lpstr>
      <vt:lpstr>2013 Andy Murray wins Wimbledon Men’s Final </vt:lpstr>
      <vt:lpstr>So what’s the tea?</vt:lpstr>
      <vt:lpstr>Can We Detect TV Pick Up?</vt:lpstr>
      <vt:lpstr>Detecting TV Pickup:  What factors should we consider?</vt:lpstr>
      <vt:lpstr>Detecting Pickup Example:</vt:lpstr>
      <vt:lpstr>Detecting TV Pickup:  What factors should we consider?</vt:lpstr>
      <vt:lpstr>Can we break this down even further?</vt:lpstr>
      <vt:lpstr>What is Acorn?</vt:lpstr>
      <vt:lpstr>Acorn &amp; TV Pick Up</vt:lpstr>
      <vt:lpstr>Data Preparation &amp; Processing</vt:lpstr>
      <vt:lpstr>Data Preparation &amp; Processing</vt:lpstr>
      <vt:lpstr>Data Preparation Flow</vt:lpstr>
      <vt:lpstr>PowerPoint Presentation</vt:lpstr>
      <vt:lpstr>GB V. South Korea August 4th, 2012</vt:lpstr>
      <vt:lpstr>PowerPoint Presentation</vt:lpstr>
      <vt:lpstr>Power consumption during sporting events and soaps</vt:lpstr>
      <vt:lpstr>Summary Of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 Graphs and Anecdotes About Tea Enough?</vt:lpstr>
      <vt:lpstr>Great Britain Vs. South Korea (again)</vt:lpstr>
      <vt:lpstr>PowerPoint Presentation</vt:lpstr>
      <vt:lpstr>Maybe it’s still larger than most other days at the same time?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Power of TV</dc:title>
  <dc:creator>shari summey</dc:creator>
  <cp:lastModifiedBy>shari summey</cp:lastModifiedBy>
  <cp:revision>2</cp:revision>
  <dcterms:created xsi:type="dcterms:W3CDTF">2019-08-03T13:26:46Z</dcterms:created>
  <dcterms:modified xsi:type="dcterms:W3CDTF">2019-08-03T13:31:21Z</dcterms:modified>
</cp:coreProperties>
</file>